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sldIdLst>
    <p:sldId id="256" r:id="rId2"/>
  </p:sldIdLst>
  <p:sldSz cx="43891200" cy="36576000"/>
  <p:notesSz cx="6858000" cy="9144000"/>
  <p:defaultTextStyle>
    <a:defPPr>
      <a:defRPr lang="en-US"/>
    </a:defPPr>
    <a:lvl1pPr marL="0" algn="l" defTabSz="3511296" rtl="0" eaLnBrk="1" latinLnBrk="0" hangingPunct="1">
      <a:defRPr sz="6912" kern="1200">
        <a:solidFill>
          <a:schemeClr val="tx1"/>
        </a:solidFill>
        <a:latin typeface="+mn-lt"/>
        <a:ea typeface="+mn-ea"/>
        <a:cs typeface="+mn-cs"/>
      </a:defRPr>
    </a:lvl1pPr>
    <a:lvl2pPr marL="1755648" algn="l" defTabSz="3511296" rtl="0" eaLnBrk="1" latinLnBrk="0" hangingPunct="1">
      <a:defRPr sz="6912" kern="1200">
        <a:solidFill>
          <a:schemeClr val="tx1"/>
        </a:solidFill>
        <a:latin typeface="+mn-lt"/>
        <a:ea typeface="+mn-ea"/>
        <a:cs typeface="+mn-cs"/>
      </a:defRPr>
    </a:lvl2pPr>
    <a:lvl3pPr marL="3511296" algn="l" defTabSz="3511296" rtl="0" eaLnBrk="1" latinLnBrk="0" hangingPunct="1">
      <a:defRPr sz="6912" kern="1200">
        <a:solidFill>
          <a:schemeClr val="tx1"/>
        </a:solidFill>
        <a:latin typeface="+mn-lt"/>
        <a:ea typeface="+mn-ea"/>
        <a:cs typeface="+mn-cs"/>
      </a:defRPr>
    </a:lvl3pPr>
    <a:lvl4pPr marL="5266944" algn="l" defTabSz="3511296" rtl="0" eaLnBrk="1" latinLnBrk="0" hangingPunct="1">
      <a:defRPr sz="6912" kern="1200">
        <a:solidFill>
          <a:schemeClr val="tx1"/>
        </a:solidFill>
        <a:latin typeface="+mn-lt"/>
        <a:ea typeface="+mn-ea"/>
        <a:cs typeface="+mn-cs"/>
      </a:defRPr>
    </a:lvl4pPr>
    <a:lvl5pPr marL="7022592" algn="l" defTabSz="3511296" rtl="0" eaLnBrk="1" latinLnBrk="0" hangingPunct="1">
      <a:defRPr sz="6912" kern="1200">
        <a:solidFill>
          <a:schemeClr val="tx1"/>
        </a:solidFill>
        <a:latin typeface="+mn-lt"/>
        <a:ea typeface="+mn-ea"/>
        <a:cs typeface="+mn-cs"/>
      </a:defRPr>
    </a:lvl5pPr>
    <a:lvl6pPr marL="8778240" algn="l" defTabSz="3511296" rtl="0" eaLnBrk="1" latinLnBrk="0" hangingPunct="1">
      <a:defRPr sz="6912" kern="1200">
        <a:solidFill>
          <a:schemeClr val="tx1"/>
        </a:solidFill>
        <a:latin typeface="+mn-lt"/>
        <a:ea typeface="+mn-ea"/>
        <a:cs typeface="+mn-cs"/>
      </a:defRPr>
    </a:lvl6pPr>
    <a:lvl7pPr marL="10533888" algn="l" defTabSz="3511296" rtl="0" eaLnBrk="1" latinLnBrk="0" hangingPunct="1">
      <a:defRPr sz="6912" kern="1200">
        <a:solidFill>
          <a:schemeClr val="tx1"/>
        </a:solidFill>
        <a:latin typeface="+mn-lt"/>
        <a:ea typeface="+mn-ea"/>
        <a:cs typeface="+mn-cs"/>
      </a:defRPr>
    </a:lvl7pPr>
    <a:lvl8pPr marL="12289536" algn="l" defTabSz="3511296" rtl="0" eaLnBrk="1" latinLnBrk="0" hangingPunct="1">
      <a:defRPr sz="6912" kern="1200">
        <a:solidFill>
          <a:schemeClr val="tx1"/>
        </a:solidFill>
        <a:latin typeface="+mn-lt"/>
        <a:ea typeface="+mn-ea"/>
        <a:cs typeface="+mn-cs"/>
      </a:defRPr>
    </a:lvl8pPr>
    <a:lvl9pPr marL="14045184" algn="l" defTabSz="3511296" rtl="0" eaLnBrk="1" latinLnBrk="0" hangingPunct="1">
      <a:defRPr sz="6912"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520"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B2433"/>
    <a:srgbClr val="9D1824"/>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29"/>
    <p:restoredTop sz="96281"/>
  </p:normalViewPr>
  <p:slideViewPr>
    <p:cSldViewPr snapToGrid="0" snapToObjects="1" showGuides="1">
      <p:cViewPr>
        <p:scale>
          <a:sx n="41" d="100"/>
          <a:sy n="41" d="100"/>
        </p:scale>
        <p:origin x="-744" y="-4144"/>
      </p:cViewPr>
      <p:guideLst>
        <p:guide orient="horz" pos="11520"/>
        <p:guide pos="1382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jp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3536447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7FDA745-DB21-D942-B328-18E0C1B44A86}"/>
              </a:ext>
            </a:extLst>
          </p:cNvPr>
          <p:cNvPicPr>
            <a:picLocks noChangeAspect="1"/>
          </p:cNvPicPr>
          <p:nvPr userDrawn="1"/>
        </p:nvPicPr>
        <p:blipFill>
          <a:blip r:embed="rId3"/>
          <a:srcRect/>
          <a:stretch/>
        </p:blipFill>
        <p:spPr>
          <a:xfrm>
            <a:off x="0" y="0"/>
            <a:ext cx="43891200" cy="36576000"/>
          </a:xfrm>
          <a:prstGeom prst="rect">
            <a:avLst/>
          </a:prstGeom>
        </p:spPr>
      </p:pic>
    </p:spTree>
    <p:extLst>
      <p:ext uri="{BB962C8B-B14F-4D97-AF65-F5344CB8AC3E}">
        <p14:creationId xmlns:p14="http://schemas.microsoft.com/office/powerpoint/2010/main" val="3313795760"/>
      </p:ext>
    </p:extLst>
  </p:cSld>
  <p:clrMap bg1="lt1" tx1="dk1" bg2="lt2" tx2="dk2" accent1="accent1" accent2="accent2" accent3="accent3" accent4="accent4" accent5="accent5" accent6="accent6" hlink="hlink" folHlink="folHlink"/>
  <p:sldLayoutIdLst>
    <p:sldLayoutId id="2147483674" r:id="rId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CAF8E194-4D8F-4543-AEE1-F4DA8C770132}"/>
              </a:ext>
            </a:extLst>
          </p:cNvPr>
          <p:cNvGraphicFramePr>
            <a:graphicFrameLocks noGrp="1"/>
          </p:cNvGraphicFramePr>
          <p:nvPr>
            <p:extLst>
              <p:ext uri="{D42A27DB-BD31-4B8C-83A1-F6EECF244321}">
                <p14:modId xmlns:p14="http://schemas.microsoft.com/office/powerpoint/2010/main" val="3289609402"/>
              </p:ext>
            </p:extLst>
          </p:nvPr>
        </p:nvGraphicFramePr>
        <p:xfrm>
          <a:off x="11735729" y="5727883"/>
          <a:ext cx="9774936" cy="24871680"/>
        </p:xfrm>
        <a:graphic>
          <a:graphicData uri="http://schemas.openxmlformats.org/drawingml/2006/table">
            <a:tbl>
              <a:tblPr firstRow="1" bandRow="1">
                <a:effectLst/>
                <a:tableStyleId>{2D5ABB26-0587-4C30-8999-92F81FD0307C}</a:tableStyleId>
              </a:tblPr>
              <a:tblGrid>
                <a:gridCol w="9774936">
                  <a:extLst>
                    <a:ext uri="{9D8B030D-6E8A-4147-A177-3AD203B41FA5}">
                      <a16:colId xmlns:a16="http://schemas.microsoft.com/office/drawing/2014/main" val="20000"/>
                    </a:ext>
                  </a:extLst>
                </a:gridCol>
              </a:tblGrid>
              <a:tr h="620487">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kern="1200" spc="100" baseline="0" dirty="0">
                          <a:solidFill>
                            <a:schemeClr val="bg1"/>
                          </a:solidFill>
                          <a:latin typeface="Arial" charset="0"/>
                          <a:ea typeface="Arial" charset="0"/>
                          <a:cs typeface="Arial" charset="0"/>
                        </a:rPr>
                        <a:t>EXPERIMENT</a:t>
                      </a:r>
                    </a:p>
                  </a:txBody>
                  <a:tcPr marL="365760" marR="365760" marT="228600" marB="22860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9753121">
                <a:tc>
                  <a:txBody>
                    <a:bodyPr/>
                    <a:lstStyle/>
                    <a:p>
                      <a:pPr marL="0" marR="0" lvl="0" indent="0" algn="l" defTabSz="4389120" rtl="0" eaLnBrk="1" fontAlgn="auto" latinLnBrk="0" hangingPunct="1">
                        <a:lnSpc>
                          <a:spcPct val="100000"/>
                        </a:lnSpc>
                        <a:spcBef>
                          <a:spcPts val="0"/>
                        </a:spcBef>
                        <a:spcAft>
                          <a:spcPts val="3000"/>
                        </a:spcAft>
                        <a:buClrTx/>
                        <a:buSzTx/>
                        <a:buFontTx/>
                        <a:buNone/>
                        <a:tabLst/>
                        <a:defRPr/>
                      </a:pPr>
                      <a:r>
                        <a:rPr lang="en-US" sz="3100" dirty="0">
                          <a:latin typeface="Times New Roman" charset="0"/>
                          <a:ea typeface="Times New Roman" charset="0"/>
                          <a:cs typeface="Times New Roman" charset="0"/>
                        </a:rPr>
                        <a:t>To conduct the mass systems-based analysis of various plant lines, 4 types of plants with 3 replicates each were planted in a field. The types and their gene combination is as shown in Table 1. (Note- WR1 is a transcription factor protein that is crucial for oil accumulation hence it is tested alone and with the other genes). Each of these plants were tested over distinct time periods as outlined below. There are three time-periods- R5, R5/6 (5.5), and R6 which are part of many more as shown in Figure 1.</a:t>
                      </a: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spcAft>
                          <a:spcPts val="3000"/>
                        </a:spcAft>
                      </a:pPr>
                      <a:endParaRPr lang="en-US" sz="3100" b="0" dirty="0">
                        <a:latin typeface="Times New Roman" charset="0"/>
                        <a:ea typeface="Times New Roman" charset="0"/>
                        <a:cs typeface="Times New Roman" charset="0"/>
                      </a:endParaRPr>
                    </a:p>
                    <a:p>
                      <a:pPr algn="ctr">
                        <a:spcAft>
                          <a:spcPts val="3000"/>
                        </a:spcAft>
                      </a:pPr>
                      <a:r>
                        <a:rPr lang="en-US" sz="3100" b="0" dirty="0">
                          <a:latin typeface="Times New Roman" charset="0"/>
                          <a:ea typeface="Times New Roman" charset="0"/>
                          <a:cs typeface="Times New Roman" charset="0"/>
                        </a:rPr>
                        <a:t>Figure 1. Stages of growth</a:t>
                      </a:r>
                    </a:p>
                    <a:p>
                      <a:pPr>
                        <a:spcAft>
                          <a:spcPts val="3000"/>
                        </a:spcAft>
                      </a:pPr>
                      <a:r>
                        <a:rPr lang="en-US" sz="3100" b="0" dirty="0">
                          <a:latin typeface="Times New Roman" charset="0"/>
                          <a:ea typeface="Times New Roman" charset="0"/>
                          <a:cs typeface="Times New Roman" charset="0"/>
                        </a:rPr>
                        <a:t>Since there are 4 plant types, each with 3 replicas where data is measured 3 times, there are 36 samples being taken. The samples are represented in the following way:</a:t>
                      </a:r>
                    </a:p>
                    <a:p>
                      <a:pPr marL="457200" indent="-457200">
                        <a:spcAft>
                          <a:spcPts val="3000"/>
                        </a:spcAft>
                        <a:buFont typeface="Arial" panose="020B0604020202020204" pitchFamily="34" charset="0"/>
                        <a:buChar char="•"/>
                      </a:pPr>
                      <a:r>
                        <a:rPr lang="en-US" sz="3100" b="0" dirty="0">
                          <a:latin typeface="Times New Roman" charset="0"/>
                          <a:ea typeface="Times New Roman" charset="0"/>
                          <a:cs typeface="Times New Roman" charset="0"/>
                        </a:rPr>
                        <a:t>The letters A, B, &amp; C represent a plant in R5, R5/6, &amp; R6 respectively</a:t>
                      </a:r>
                    </a:p>
                    <a:p>
                      <a:pPr marL="457200" indent="-457200">
                        <a:spcAft>
                          <a:spcPts val="3000"/>
                        </a:spcAft>
                        <a:buFont typeface="Arial" panose="020B0604020202020204" pitchFamily="34" charset="0"/>
                        <a:buChar char="•"/>
                      </a:pPr>
                      <a:r>
                        <a:rPr lang="en-US" sz="3100" b="0" dirty="0">
                          <a:latin typeface="Times New Roman" charset="0"/>
                          <a:ea typeface="Times New Roman" charset="0"/>
                          <a:cs typeface="Times New Roman" charset="0"/>
                        </a:rPr>
                        <a:t>The numbers 1, 2, 3, &amp; 4 represent a WT, WR1, WR1 + DGAT, &amp; WR1 + KASII plants</a:t>
                      </a:r>
                    </a:p>
                    <a:p>
                      <a:pPr>
                        <a:spcAft>
                          <a:spcPts val="3000"/>
                        </a:spcAft>
                      </a:pPr>
                      <a:r>
                        <a:rPr lang="en-US" sz="3100" dirty="0">
                          <a:latin typeface="Times New Roman" charset="0"/>
                          <a:ea typeface="Times New Roman" charset="0"/>
                          <a:cs typeface="Times New Roman" charset="0"/>
                        </a:rPr>
                        <a:t>For example, a sample that is from a WT plant at R5 would be A1_x where ‘x’ is the replica– 1, 2, 3 while a sample that is from a WR1 + DGAT plant at R6 would be C3_x.</a:t>
                      </a:r>
                    </a:p>
                    <a:p>
                      <a:pPr>
                        <a:spcAft>
                          <a:spcPts val="3000"/>
                        </a:spcAft>
                      </a:pPr>
                      <a:r>
                        <a:rPr lang="en-US" sz="3100" dirty="0">
                          <a:latin typeface="Times New Roman" charset="0"/>
                          <a:ea typeface="Times New Roman" charset="0"/>
                          <a:cs typeface="Times New Roman" charset="0"/>
                        </a:rPr>
                        <a:t>&lt;HOW THE DATA WAS COLLECTED&gt;</a:t>
                      </a:r>
                    </a:p>
                  </a:txBody>
                  <a:tcPr marL="365760" marR="365760" marT="365760" marB="365760">
                    <a:lnT w="76200" cap="flat" cmpd="sng" algn="ctr">
                      <a:solidFill>
                        <a:schemeClr val="bg2">
                          <a:lumMod val="90000"/>
                        </a:schemeClr>
                      </a:solidFill>
                      <a:prstDash val="solid"/>
                      <a:round/>
                      <a:headEnd type="none" w="med" len="med"/>
                      <a:tailEnd type="none" w="med" len="med"/>
                    </a:lnT>
                    <a:lnB w="76200" cap="flat" cmpd="sng" algn="ctr">
                      <a:solidFill>
                        <a:schemeClr val="bg2">
                          <a:lumMod val="90000"/>
                        </a:schemeClr>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graphicFrame>
        <p:nvGraphicFramePr>
          <p:cNvPr id="4" name="Table 3">
            <a:extLst>
              <a:ext uri="{FF2B5EF4-FFF2-40B4-BE49-F238E27FC236}">
                <a16:creationId xmlns:a16="http://schemas.microsoft.com/office/drawing/2014/main" id="{680CEB67-5D13-D745-B94C-7A94D27A26C0}"/>
              </a:ext>
            </a:extLst>
          </p:cNvPr>
          <p:cNvGraphicFramePr>
            <a:graphicFrameLocks noGrp="1"/>
          </p:cNvGraphicFramePr>
          <p:nvPr>
            <p:extLst>
              <p:ext uri="{D42A27DB-BD31-4B8C-83A1-F6EECF244321}">
                <p14:modId xmlns:p14="http://schemas.microsoft.com/office/powerpoint/2010/main" val="3178553949"/>
              </p:ext>
            </p:extLst>
          </p:nvPr>
        </p:nvGraphicFramePr>
        <p:xfrm>
          <a:off x="1394455" y="5703950"/>
          <a:ext cx="9774936" cy="10835640"/>
        </p:xfrm>
        <a:graphic>
          <a:graphicData uri="http://schemas.openxmlformats.org/drawingml/2006/table">
            <a:tbl>
              <a:tblPr firstRow="1" bandRow="1">
                <a:effectLst/>
                <a:tableStyleId>{2D5ABB26-0587-4C30-8999-92F81FD0307C}</a:tableStyleId>
              </a:tblPr>
              <a:tblGrid>
                <a:gridCol w="9774936">
                  <a:extLst>
                    <a:ext uri="{9D8B030D-6E8A-4147-A177-3AD203B41FA5}">
                      <a16:colId xmlns:a16="http://schemas.microsoft.com/office/drawing/2014/main" val="20000"/>
                    </a:ext>
                  </a:extLst>
                </a:gridCol>
              </a:tblGrid>
              <a:tr h="1111702">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spc="100" baseline="0" dirty="0">
                          <a:solidFill>
                            <a:schemeClr val="bg1"/>
                          </a:solidFill>
                          <a:latin typeface="Arial" charset="0"/>
                          <a:ea typeface="Arial" charset="0"/>
                          <a:cs typeface="Arial" charset="0"/>
                        </a:rPr>
                        <a:t>ABSTRACT</a:t>
                      </a:r>
                    </a:p>
                  </a:txBody>
                  <a:tcPr marL="365760" marR="365760" marT="228600" marB="22860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8768551">
                <a:tc>
                  <a:txBody>
                    <a:bodyPr/>
                    <a:lstStyle/>
                    <a:p>
                      <a:pPr marL="0" marR="0" lvl="0" indent="0" algn="l" defTabSz="4389120" rtl="0" eaLnBrk="1" fontAlgn="auto" latinLnBrk="0" hangingPunct="1">
                        <a:lnSpc>
                          <a:spcPct val="100000"/>
                        </a:lnSpc>
                        <a:spcBef>
                          <a:spcPts val="0"/>
                        </a:spcBef>
                        <a:spcAft>
                          <a:spcPts val="3000"/>
                        </a:spcAft>
                        <a:buClrTx/>
                        <a:buSzTx/>
                        <a:buFontTx/>
                        <a:buNone/>
                        <a:tabLst/>
                        <a:defRPr/>
                      </a:pPr>
                      <a:r>
                        <a:rPr lang="en-US" sz="3100" dirty="0">
                          <a:latin typeface="Times New Roman" charset="0"/>
                          <a:ea typeface="Times New Roman" charset="0"/>
                          <a:cs typeface="Times New Roman" charset="0"/>
                        </a:rPr>
                        <a:t>Plants extract carbon dioxide (CO</a:t>
                      </a:r>
                      <a:r>
                        <a:rPr lang="en-US" sz="3100" baseline="-25000" dirty="0">
                          <a:latin typeface="Times New Roman" charset="0"/>
                          <a:ea typeface="Times New Roman" charset="0"/>
                          <a:cs typeface="Times New Roman" charset="0"/>
                        </a:rPr>
                        <a:t>2</a:t>
                      </a:r>
                      <a:r>
                        <a:rPr lang="en-US" sz="3100" dirty="0">
                          <a:latin typeface="Times New Roman" charset="0"/>
                          <a:ea typeface="Times New Roman" charset="0"/>
                          <a:cs typeface="Times New Roman" charset="0"/>
                        </a:rPr>
                        <a:t>) from the atmosphere to synthesize carbohydrates, proteins, and lipids. These so-called “carbon-capture pathways” effect the seed composition and yield of plants as they grow. In soybeans, possessing an efficient carbon capture pathway during seed development can increase the yield and redirecting flux to fatty acids can increase the oil content in soybean seeds by more than 20%. While the link between the pathway and yield/oil content is known to exist, the effect of carbon capture/partitioning pathway regulation onto the corresponding phenotypes is poorly understood in transgenic soybeans. Therefore, uncovering the intricate interactions among the genes involved in carbon capture and partitioning pathways is important to generating optimally-transgenic soybeans for seed development to further increase the yield and oil content. </a:t>
                      </a:r>
                    </a:p>
                    <a:p>
                      <a:pPr>
                        <a:lnSpc>
                          <a:spcPct val="100000"/>
                        </a:lnSpc>
                        <a:spcBef>
                          <a:spcPts val="0"/>
                        </a:spcBef>
                        <a:spcAft>
                          <a:spcPts val="3000"/>
                        </a:spcAft>
                      </a:pPr>
                      <a:endParaRPr lang="en-US" sz="3100" dirty="0">
                        <a:latin typeface="Times New Roman" charset="0"/>
                        <a:ea typeface="Times New Roman" charset="0"/>
                        <a:cs typeface="Times New Roman" charset="0"/>
                      </a:endParaRPr>
                    </a:p>
                  </a:txBody>
                  <a:tcPr marL="365760" marR="365760" marT="365760" marB="365760">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6" name="Table 5">
            <a:extLst>
              <a:ext uri="{FF2B5EF4-FFF2-40B4-BE49-F238E27FC236}">
                <a16:creationId xmlns:a16="http://schemas.microsoft.com/office/drawing/2014/main" id="{4AF9A610-B743-A14A-A1EB-933C8C477387}"/>
              </a:ext>
            </a:extLst>
          </p:cNvPr>
          <p:cNvGraphicFramePr>
            <a:graphicFrameLocks noGrp="1"/>
          </p:cNvGraphicFramePr>
          <p:nvPr>
            <p:extLst>
              <p:ext uri="{D42A27DB-BD31-4B8C-83A1-F6EECF244321}">
                <p14:modId xmlns:p14="http://schemas.microsoft.com/office/powerpoint/2010/main" val="3816233307"/>
              </p:ext>
            </p:extLst>
          </p:nvPr>
        </p:nvGraphicFramePr>
        <p:xfrm>
          <a:off x="32399989" y="6025624"/>
          <a:ext cx="9774936" cy="17602414"/>
        </p:xfrm>
        <a:graphic>
          <a:graphicData uri="http://schemas.openxmlformats.org/drawingml/2006/table">
            <a:tbl>
              <a:tblPr firstRow="1" bandRow="1">
                <a:effectLst/>
                <a:tableStyleId>{2D5ABB26-0587-4C30-8999-92F81FD0307C}</a:tableStyleId>
              </a:tblPr>
              <a:tblGrid>
                <a:gridCol w="9774936">
                  <a:extLst>
                    <a:ext uri="{9D8B030D-6E8A-4147-A177-3AD203B41FA5}">
                      <a16:colId xmlns:a16="http://schemas.microsoft.com/office/drawing/2014/main" val="20000"/>
                    </a:ext>
                  </a:extLst>
                </a:gridCol>
              </a:tblGrid>
              <a:tr h="1259565">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kern="1200" spc="100" baseline="0" dirty="0">
                          <a:solidFill>
                            <a:schemeClr val="bg1"/>
                          </a:solidFill>
                          <a:latin typeface="Arial" charset="0"/>
                          <a:ea typeface="Arial" charset="0"/>
                          <a:cs typeface="Arial" charset="0"/>
                        </a:rPr>
                        <a:t>Submitting Posters</a:t>
                      </a:r>
                    </a:p>
                  </a:txBody>
                  <a:tcPr marL="365760" marR="365760" marT="228600" marB="22860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16342849">
                <a:tc>
                  <a:txBody>
                    <a:bodyPr/>
                    <a:lstStyle/>
                    <a:p>
                      <a:pPr>
                        <a:spcAft>
                          <a:spcPts val="3000"/>
                        </a:spcAft>
                      </a:pPr>
                      <a:r>
                        <a:rPr lang="en-US" sz="3000" b="1" dirty="0">
                          <a:solidFill>
                            <a:srgbClr val="CA2234"/>
                          </a:solidFill>
                          <a:latin typeface="Times New Roman" charset="0"/>
                          <a:ea typeface="Times New Roman" charset="0"/>
                          <a:cs typeface="Times New Roman" charset="0"/>
                        </a:rPr>
                        <a:t>The Pixel Lab will not print PowerPoint files.</a:t>
                      </a:r>
                      <a:r>
                        <a:rPr lang="en-US" sz="3000" dirty="0">
                          <a:solidFill>
                            <a:srgbClr val="CA2234"/>
                          </a:solidFill>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You must convert your PowerPoint file (PPT) to a PDF file before you submit it to print.</a:t>
                      </a:r>
                    </a:p>
                    <a:p>
                      <a:pPr>
                        <a:spcAft>
                          <a:spcPts val="3000"/>
                        </a:spcAft>
                      </a:pPr>
                      <a:r>
                        <a:rPr lang="en-US" sz="3000" b="1" dirty="0">
                          <a:latin typeface="Arial" panose="020B0604020202020204" pitchFamily="34" charset="0"/>
                          <a:ea typeface="Times New Roman" charset="0"/>
                          <a:cs typeface="Arial" panose="020B0604020202020204" pitchFamily="34" charset="0"/>
                        </a:rPr>
                        <a:t>Here’s how to convert your file:</a:t>
                      </a:r>
                      <a:endParaRPr lang="en-US" sz="3000" dirty="0">
                        <a:latin typeface="Arial" panose="020B0604020202020204" pitchFamily="34" charset="0"/>
                        <a:ea typeface="Times New Roman" charset="0"/>
                        <a:cs typeface="Arial" panose="020B0604020202020204" pitchFamily="34" charset="0"/>
                      </a:endParaRPr>
                    </a:p>
                    <a:p>
                      <a:pPr marL="685800" indent="-685800">
                        <a:spcAft>
                          <a:spcPts val="3000"/>
                        </a:spcAft>
                        <a:buClr>
                          <a:srgbClr val="D91A31"/>
                        </a:buClr>
                        <a:buSzPct val="125000"/>
                        <a:buFont typeface="Arial" panose="020B0604020202020204" pitchFamily="34" charset="0"/>
                        <a:buChar char="•"/>
                      </a:pPr>
                      <a:r>
                        <a:rPr lang="en-US" sz="3000" dirty="0">
                          <a:latin typeface="Times New Roman" charset="0"/>
                          <a:ea typeface="Times New Roman" charset="0"/>
                          <a:cs typeface="Times New Roman" charset="0"/>
                        </a:rPr>
                        <a:t>Click the </a:t>
                      </a:r>
                      <a:r>
                        <a:rPr lang="en-US" sz="3000" b="1" dirty="0">
                          <a:solidFill>
                            <a:srgbClr val="CA2234"/>
                          </a:solidFill>
                          <a:latin typeface="Times New Roman" charset="0"/>
                          <a:ea typeface="Times New Roman" charset="0"/>
                          <a:cs typeface="Times New Roman" charset="0"/>
                        </a:rPr>
                        <a:t>File</a:t>
                      </a:r>
                      <a:r>
                        <a:rPr lang="en-US" sz="3000" dirty="0">
                          <a:solidFill>
                            <a:srgbClr val="CA2234"/>
                          </a:solidFill>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tab.</a:t>
                      </a:r>
                    </a:p>
                    <a:p>
                      <a:pPr marL="685800" indent="-685800">
                        <a:spcAft>
                          <a:spcPts val="3000"/>
                        </a:spcAft>
                        <a:buClr>
                          <a:srgbClr val="D91A31"/>
                        </a:buClr>
                        <a:buSzPct val="125000"/>
                        <a:buFont typeface="Arial" panose="020B0604020202020204" pitchFamily="34" charset="0"/>
                        <a:buChar char="•"/>
                      </a:pPr>
                      <a:r>
                        <a:rPr lang="en-US" sz="3000" dirty="0">
                          <a:latin typeface="Times New Roman" charset="0"/>
                          <a:ea typeface="Times New Roman" charset="0"/>
                          <a:cs typeface="Times New Roman" charset="0"/>
                        </a:rPr>
                        <a:t>Click </a:t>
                      </a:r>
                      <a:r>
                        <a:rPr lang="en-US" sz="3000" b="1" dirty="0">
                          <a:solidFill>
                            <a:srgbClr val="CA2234"/>
                          </a:solidFill>
                          <a:latin typeface="Times New Roman" charset="0"/>
                          <a:ea typeface="Times New Roman" charset="0"/>
                          <a:cs typeface="Times New Roman" charset="0"/>
                        </a:rPr>
                        <a:t>Save As</a:t>
                      </a:r>
                      <a:r>
                        <a:rPr lang="en-US" sz="3000" dirty="0">
                          <a:latin typeface="Times New Roman" charset="0"/>
                          <a:ea typeface="Times New Roman" charset="0"/>
                          <a:cs typeface="Times New Roman" charset="0"/>
                        </a:rPr>
                        <a:t>.</a:t>
                      </a:r>
                    </a:p>
                    <a:p>
                      <a:pPr marL="685800" indent="-685800">
                        <a:spcAft>
                          <a:spcPts val="3000"/>
                        </a:spcAft>
                        <a:buClr>
                          <a:srgbClr val="D91A31"/>
                        </a:buClr>
                        <a:buSzPct val="125000"/>
                        <a:buFont typeface="Arial" panose="020B0604020202020204" pitchFamily="34" charset="0"/>
                        <a:buChar char="•"/>
                      </a:pPr>
                      <a:r>
                        <a:rPr lang="en-US" sz="3000" dirty="0">
                          <a:latin typeface="Times New Roman" charset="0"/>
                          <a:ea typeface="Times New Roman" charset="0"/>
                          <a:cs typeface="Times New Roman" charset="0"/>
                        </a:rPr>
                        <a:t>Enter a name for the file in the </a:t>
                      </a:r>
                      <a:r>
                        <a:rPr lang="en-US" sz="3000" b="1" dirty="0">
                          <a:solidFill>
                            <a:srgbClr val="CA2234"/>
                          </a:solidFill>
                          <a:latin typeface="Times New Roman" charset="0"/>
                          <a:ea typeface="Times New Roman" charset="0"/>
                          <a:cs typeface="Times New Roman" charset="0"/>
                        </a:rPr>
                        <a:t>Save As</a:t>
                      </a:r>
                      <a:r>
                        <a:rPr lang="en-US" sz="3000" dirty="0">
                          <a:solidFill>
                            <a:srgbClr val="CA2234"/>
                          </a:solidFill>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box, if you haven’t already.</a:t>
                      </a:r>
                    </a:p>
                    <a:p>
                      <a:pPr marL="685800" indent="-685800">
                        <a:spcAft>
                          <a:spcPts val="3000"/>
                        </a:spcAft>
                        <a:buClr>
                          <a:srgbClr val="D91A31"/>
                        </a:buClr>
                        <a:buSzPct val="125000"/>
                        <a:buFont typeface="Arial" panose="020B0604020202020204" pitchFamily="34" charset="0"/>
                        <a:buChar char="•"/>
                      </a:pPr>
                      <a:r>
                        <a:rPr lang="en-US" sz="3000" dirty="0">
                          <a:latin typeface="Times New Roman" charset="0"/>
                          <a:ea typeface="Times New Roman" charset="0"/>
                          <a:cs typeface="Times New Roman" charset="0"/>
                        </a:rPr>
                        <a:t>Select a file destination on your computer or </a:t>
                      </a:r>
                      <a:br>
                        <a:rPr lang="en-US" sz="3000" dirty="0">
                          <a:latin typeface="Times New Roman" charset="0"/>
                          <a:ea typeface="Times New Roman" charset="0"/>
                          <a:cs typeface="Times New Roman" charset="0"/>
                        </a:rPr>
                      </a:br>
                      <a:r>
                        <a:rPr lang="en-US" sz="3000" dirty="0">
                          <a:latin typeface="Times New Roman" charset="0"/>
                          <a:ea typeface="Times New Roman" charset="0"/>
                          <a:cs typeface="Times New Roman" charset="0"/>
                        </a:rPr>
                        <a:t>flash drive.</a:t>
                      </a:r>
                    </a:p>
                    <a:p>
                      <a:pPr marL="685800" indent="-685800">
                        <a:spcAft>
                          <a:spcPts val="3000"/>
                        </a:spcAft>
                        <a:buClr>
                          <a:srgbClr val="D91A31"/>
                        </a:buClr>
                        <a:buSzPct val="125000"/>
                        <a:buFont typeface="Arial" panose="020B0604020202020204" pitchFamily="34" charset="0"/>
                        <a:buChar char="•"/>
                      </a:pPr>
                      <a:r>
                        <a:rPr lang="en-US" sz="3000" dirty="0">
                          <a:latin typeface="Times New Roman" charset="0"/>
                          <a:ea typeface="Times New Roman" charset="0"/>
                          <a:cs typeface="Times New Roman" charset="0"/>
                        </a:rPr>
                        <a:t>Under the </a:t>
                      </a:r>
                      <a:r>
                        <a:rPr lang="en-US" sz="3000" b="1" dirty="0">
                          <a:solidFill>
                            <a:srgbClr val="CA2234"/>
                          </a:solidFill>
                          <a:latin typeface="Times New Roman" charset="0"/>
                          <a:ea typeface="Times New Roman" charset="0"/>
                          <a:cs typeface="Times New Roman" charset="0"/>
                        </a:rPr>
                        <a:t>File Format</a:t>
                      </a:r>
                      <a:r>
                        <a:rPr lang="en-US" sz="3000" dirty="0">
                          <a:solidFill>
                            <a:srgbClr val="CA2234"/>
                          </a:solidFill>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type box, select </a:t>
                      </a:r>
                      <a:r>
                        <a:rPr lang="en-US" sz="3000" b="1" dirty="0">
                          <a:solidFill>
                            <a:srgbClr val="CA2234"/>
                          </a:solidFill>
                          <a:latin typeface="Times New Roman" charset="0"/>
                          <a:ea typeface="Times New Roman" charset="0"/>
                          <a:cs typeface="Times New Roman" charset="0"/>
                        </a:rPr>
                        <a:t>PDF</a:t>
                      </a:r>
                      <a:r>
                        <a:rPr lang="en-US" sz="3000" dirty="0">
                          <a:latin typeface="Times New Roman" charset="0"/>
                          <a:ea typeface="Times New Roman" charset="0"/>
                          <a:cs typeface="Times New Roman" charset="0"/>
                        </a:rPr>
                        <a:t>.</a:t>
                      </a:r>
                    </a:p>
                    <a:p>
                      <a:pPr marL="685800" indent="-685800">
                        <a:spcAft>
                          <a:spcPts val="3000"/>
                        </a:spcAft>
                        <a:buClr>
                          <a:srgbClr val="D91A31"/>
                        </a:buClr>
                        <a:buSzPct val="125000"/>
                        <a:buFont typeface="Arial" panose="020B0604020202020204" pitchFamily="34" charset="0"/>
                        <a:buChar char="•"/>
                      </a:pPr>
                      <a:r>
                        <a:rPr lang="en-US" sz="3000" dirty="0">
                          <a:latin typeface="Times New Roman" charset="0"/>
                          <a:ea typeface="Times New Roman" charset="0"/>
                          <a:cs typeface="Times New Roman" charset="0"/>
                        </a:rPr>
                        <a:t>Click </a:t>
                      </a:r>
                      <a:r>
                        <a:rPr lang="en-US" sz="3000" b="1" dirty="0">
                          <a:solidFill>
                            <a:srgbClr val="CA2234"/>
                          </a:solidFill>
                          <a:latin typeface="Times New Roman" charset="0"/>
                          <a:ea typeface="Times New Roman" charset="0"/>
                          <a:cs typeface="Times New Roman" charset="0"/>
                        </a:rPr>
                        <a:t>Save</a:t>
                      </a:r>
                      <a:r>
                        <a:rPr lang="en-US" sz="3000" dirty="0">
                          <a:latin typeface="Times New Roman" charset="0"/>
                          <a:ea typeface="Times New Roman" charset="0"/>
                          <a:cs typeface="Times New Roman" charset="0"/>
                        </a:rPr>
                        <a:t>.</a:t>
                      </a:r>
                    </a:p>
                    <a:p>
                      <a:pPr>
                        <a:spcAft>
                          <a:spcPts val="3000"/>
                        </a:spcAft>
                      </a:pPr>
                      <a:r>
                        <a:rPr lang="en-US" sz="3000" dirty="0">
                          <a:latin typeface="Times New Roman" charset="0"/>
                          <a:ea typeface="Times New Roman" charset="0"/>
                          <a:cs typeface="Times New Roman" charset="0"/>
                        </a:rPr>
                        <a:t>Once you’ve converted your poster you can submit it to print one of three ways.</a:t>
                      </a:r>
                    </a:p>
                    <a:p>
                      <a:pPr>
                        <a:spcAft>
                          <a:spcPts val="3000"/>
                        </a:spcAft>
                      </a:pPr>
                      <a:r>
                        <a:rPr lang="en-US" sz="3000" b="1" kern="1200" dirty="0">
                          <a:solidFill>
                            <a:schemeClr val="tx1"/>
                          </a:solidFill>
                          <a:latin typeface="Arial" panose="020B0604020202020204" pitchFamily="34" charset="0"/>
                          <a:ea typeface="Times New Roman" charset="0"/>
                          <a:cs typeface="Arial" panose="020B0604020202020204" pitchFamily="34" charset="0"/>
                        </a:rPr>
                        <a:t>Here’s how submit your file:</a:t>
                      </a:r>
                    </a:p>
                    <a:p>
                      <a:pPr marL="685800" indent="-685800">
                        <a:spcAft>
                          <a:spcPts val="3000"/>
                        </a:spcAft>
                        <a:buClr>
                          <a:srgbClr val="D81A31"/>
                        </a:buClr>
                        <a:buSzPct val="125000"/>
                        <a:buFont typeface="Arial" panose="020B0604020202020204" pitchFamily="34" charset="0"/>
                        <a:buChar char="•"/>
                      </a:pPr>
                      <a:r>
                        <a:rPr lang="en-US" sz="3000" dirty="0">
                          <a:latin typeface="Times New Roman" charset="0"/>
                          <a:ea typeface="Times New Roman" charset="0"/>
                          <a:cs typeface="Times New Roman" charset="0"/>
                        </a:rPr>
                        <a:t>Send your PDF poster file </a:t>
                      </a:r>
                      <a:r>
                        <a:rPr lang="en-US" sz="3000" b="1" dirty="0">
                          <a:solidFill>
                            <a:srgbClr val="CA2234"/>
                          </a:solidFill>
                          <a:latin typeface="Times New Roman" charset="0"/>
                          <a:ea typeface="Times New Roman" charset="0"/>
                          <a:cs typeface="Times New Roman" charset="0"/>
                        </a:rPr>
                        <a:t>via email</a:t>
                      </a:r>
                      <a:r>
                        <a:rPr lang="en-US" sz="3000" dirty="0">
                          <a:latin typeface="Times New Roman" charset="0"/>
                          <a:ea typeface="Times New Roman" charset="0"/>
                          <a:cs typeface="Times New Roman" charset="0"/>
                        </a:rPr>
                        <a:t> to </a:t>
                      </a:r>
                      <a:br>
                        <a:rPr lang="en-US" sz="3000" dirty="0">
                          <a:latin typeface="Times New Roman" charset="0"/>
                          <a:ea typeface="Times New Roman" charset="0"/>
                          <a:cs typeface="Times New Roman" charset="0"/>
                        </a:rPr>
                      </a:br>
                      <a:r>
                        <a:rPr lang="en-US" sz="3000" i="1" dirty="0" err="1">
                          <a:latin typeface="Times New Roman" charset="0"/>
                          <a:ea typeface="Times New Roman" charset="0"/>
                          <a:cs typeface="Times New Roman" charset="0"/>
                        </a:rPr>
                        <a:t>pixel-lab@unl.edu</a:t>
                      </a:r>
                      <a:r>
                        <a:rPr lang="en-US" sz="3000" i="1" dirty="0">
                          <a:latin typeface="Times New Roman" charset="0"/>
                          <a:ea typeface="Times New Roman" charset="0"/>
                          <a:cs typeface="Times New Roman" charset="0"/>
                        </a:rPr>
                        <a:t>.</a:t>
                      </a:r>
                      <a:endParaRPr lang="en-US" sz="3000" dirty="0">
                        <a:latin typeface="Times New Roman" charset="0"/>
                        <a:ea typeface="Times New Roman" charset="0"/>
                        <a:cs typeface="Times New Roman" charset="0"/>
                      </a:endParaRPr>
                    </a:p>
                    <a:p>
                      <a:pPr marL="685800" indent="-685800">
                        <a:spcAft>
                          <a:spcPts val="3000"/>
                        </a:spcAft>
                        <a:buClr>
                          <a:srgbClr val="D81A31"/>
                        </a:buClr>
                        <a:buSzPct val="125000"/>
                        <a:buFont typeface="Arial" panose="020B0604020202020204" pitchFamily="34" charset="0"/>
                        <a:buChar char="•"/>
                      </a:pPr>
                      <a:r>
                        <a:rPr lang="en-US" sz="3000" dirty="0">
                          <a:latin typeface="Times New Roman" charset="0"/>
                          <a:ea typeface="Times New Roman" charset="0"/>
                          <a:cs typeface="Times New Roman" charset="0"/>
                        </a:rPr>
                        <a:t>For larger PDF files, </a:t>
                      </a:r>
                      <a:r>
                        <a:rPr lang="en-US" sz="3000" b="1" dirty="0">
                          <a:solidFill>
                            <a:srgbClr val="CA2234"/>
                          </a:solidFill>
                          <a:latin typeface="Times New Roman" charset="0"/>
                          <a:ea typeface="Times New Roman" charset="0"/>
                          <a:cs typeface="Times New Roman" charset="0"/>
                        </a:rPr>
                        <a:t>upload to our website</a:t>
                      </a:r>
                      <a:r>
                        <a:rPr lang="en-US" sz="3000" dirty="0">
                          <a:latin typeface="Times New Roman" charset="0"/>
                          <a:ea typeface="Times New Roman" charset="0"/>
                          <a:cs typeface="Times New Roman" charset="0"/>
                        </a:rPr>
                        <a:t> at </a:t>
                      </a:r>
                      <a:br>
                        <a:rPr lang="en-US" sz="3000" dirty="0">
                          <a:latin typeface="Times New Roman" charset="0"/>
                          <a:ea typeface="Times New Roman" charset="0"/>
                          <a:cs typeface="Times New Roman" charset="0"/>
                        </a:rPr>
                      </a:br>
                      <a:r>
                        <a:rPr lang="en-US" sz="3000" i="1" dirty="0">
                          <a:latin typeface="Times New Roman" charset="0"/>
                          <a:ea typeface="Times New Roman" charset="0"/>
                          <a:cs typeface="Times New Roman" charset="0"/>
                        </a:rPr>
                        <a:t>pixel-</a:t>
                      </a:r>
                      <a:r>
                        <a:rPr lang="en-US" sz="3000" i="1" dirty="0" err="1">
                          <a:latin typeface="Times New Roman" charset="0"/>
                          <a:ea typeface="Times New Roman" charset="0"/>
                          <a:cs typeface="Times New Roman" charset="0"/>
                        </a:rPr>
                        <a:t>lab.unl.edu</a:t>
                      </a:r>
                      <a:r>
                        <a:rPr lang="en-US" sz="3000" dirty="0">
                          <a:latin typeface="Times New Roman" charset="0"/>
                          <a:ea typeface="Times New Roman" charset="0"/>
                          <a:cs typeface="Times New Roman" charset="0"/>
                        </a:rPr>
                        <a:t>, and send us an email that includes all of your information.</a:t>
                      </a:r>
                    </a:p>
                    <a:p>
                      <a:pPr marL="685800" indent="-685800">
                        <a:spcAft>
                          <a:spcPts val="3000"/>
                        </a:spcAft>
                        <a:buClr>
                          <a:srgbClr val="D81A31"/>
                        </a:buClr>
                        <a:buSzPct val="125000"/>
                        <a:buFont typeface="Arial" panose="020B0604020202020204" pitchFamily="34" charset="0"/>
                        <a:buChar char="•"/>
                      </a:pPr>
                      <a:r>
                        <a:rPr lang="en-US" sz="3000" dirty="0">
                          <a:latin typeface="Times New Roman" charset="0"/>
                          <a:ea typeface="Times New Roman" charset="0"/>
                          <a:cs typeface="Times New Roman" charset="0"/>
                        </a:rPr>
                        <a:t>Bring your PDF file </a:t>
                      </a:r>
                      <a:r>
                        <a:rPr lang="en-US" sz="3000" b="1" dirty="0">
                          <a:solidFill>
                            <a:srgbClr val="CA2234"/>
                          </a:solidFill>
                          <a:latin typeface="Times New Roman" charset="0"/>
                          <a:ea typeface="Times New Roman" charset="0"/>
                          <a:cs typeface="Times New Roman" charset="0"/>
                        </a:rPr>
                        <a:t>in person</a:t>
                      </a:r>
                      <a:r>
                        <a:rPr lang="en-US" sz="3000" dirty="0">
                          <a:solidFill>
                            <a:srgbClr val="CA2234"/>
                          </a:solidFill>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on a flash drive to the Pixel Lab in 123 </a:t>
                      </a:r>
                      <a:r>
                        <a:rPr lang="en-US" sz="3000" dirty="0" err="1">
                          <a:latin typeface="Times New Roman" charset="0"/>
                          <a:ea typeface="Times New Roman" charset="0"/>
                          <a:cs typeface="Times New Roman" charset="0"/>
                        </a:rPr>
                        <a:t>Henzlik</a:t>
                      </a:r>
                      <a:r>
                        <a:rPr lang="en-US" sz="3000" dirty="0">
                          <a:latin typeface="Times New Roman" charset="0"/>
                          <a:ea typeface="Times New Roman" charset="0"/>
                          <a:cs typeface="Times New Roman" charset="0"/>
                        </a:rPr>
                        <a:t> Hall, located on the north side of Vine street between 14</a:t>
                      </a:r>
                      <a:r>
                        <a:rPr lang="en-US" sz="3000" baseline="30000" dirty="0">
                          <a:latin typeface="Times New Roman" charset="0"/>
                          <a:ea typeface="Times New Roman" charset="0"/>
                          <a:cs typeface="Times New Roman" charset="0"/>
                        </a:rPr>
                        <a:t>th</a:t>
                      </a:r>
                      <a:r>
                        <a:rPr lang="en-US" sz="3000" dirty="0">
                          <a:latin typeface="Times New Roman" charset="0"/>
                          <a:ea typeface="Times New Roman" charset="0"/>
                          <a:cs typeface="Times New Roman" charset="0"/>
                        </a:rPr>
                        <a:t> and 16</a:t>
                      </a:r>
                      <a:r>
                        <a:rPr lang="en-US" sz="3000" baseline="30000" dirty="0">
                          <a:latin typeface="Times New Roman" charset="0"/>
                          <a:ea typeface="Times New Roman" charset="0"/>
                          <a:cs typeface="Times New Roman" charset="0"/>
                        </a:rPr>
                        <a:t>th</a:t>
                      </a:r>
                      <a:r>
                        <a:rPr lang="en-US" sz="3000" dirty="0">
                          <a:latin typeface="Times New Roman" charset="0"/>
                          <a:ea typeface="Times New Roman" charset="0"/>
                          <a:cs typeface="Times New Roman" charset="0"/>
                        </a:rPr>
                        <a:t> streets.</a:t>
                      </a:r>
                    </a:p>
                  </a:txBody>
                  <a:tcPr marL="365760" marR="365760" marT="365760" marB="365760">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7" name="Table 6">
            <a:extLst>
              <a:ext uri="{FF2B5EF4-FFF2-40B4-BE49-F238E27FC236}">
                <a16:creationId xmlns:a16="http://schemas.microsoft.com/office/drawing/2014/main" id="{749486CC-0EBB-0B47-AAD8-87C5E18B7CA2}"/>
              </a:ext>
            </a:extLst>
          </p:cNvPr>
          <p:cNvGraphicFramePr>
            <a:graphicFrameLocks noGrp="1"/>
          </p:cNvGraphicFramePr>
          <p:nvPr>
            <p:extLst>
              <p:ext uri="{D42A27DB-BD31-4B8C-83A1-F6EECF244321}">
                <p14:modId xmlns:p14="http://schemas.microsoft.com/office/powerpoint/2010/main" val="3485986587"/>
              </p:ext>
            </p:extLst>
          </p:nvPr>
        </p:nvGraphicFramePr>
        <p:xfrm>
          <a:off x="22067859" y="17507238"/>
          <a:ext cx="9774936" cy="16489194"/>
        </p:xfrm>
        <a:graphic>
          <a:graphicData uri="http://schemas.openxmlformats.org/drawingml/2006/table">
            <a:tbl>
              <a:tblPr firstRow="1" bandRow="1">
                <a:effectLst/>
                <a:tableStyleId>{2D5ABB26-0587-4C30-8999-92F81FD0307C}</a:tableStyleId>
              </a:tblPr>
              <a:tblGrid>
                <a:gridCol w="9774936">
                  <a:extLst>
                    <a:ext uri="{9D8B030D-6E8A-4147-A177-3AD203B41FA5}">
                      <a16:colId xmlns:a16="http://schemas.microsoft.com/office/drawing/2014/main" val="20000"/>
                    </a:ext>
                  </a:extLst>
                </a:gridCol>
              </a:tblGrid>
              <a:tr h="1289478">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kern="1200" spc="100" baseline="0" dirty="0">
                          <a:solidFill>
                            <a:schemeClr val="bg1"/>
                          </a:solidFill>
                          <a:latin typeface="Arial" charset="0"/>
                          <a:ea typeface="Arial" charset="0"/>
                          <a:cs typeface="Arial" charset="0"/>
                        </a:rPr>
                        <a:t>RESULTS</a:t>
                      </a:r>
                    </a:p>
                  </a:txBody>
                  <a:tcPr marL="365760" marR="365760" marT="228600" marB="22860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15199716">
                <a:tc>
                  <a:txBody>
                    <a:bodyPr/>
                    <a:lstStyle/>
                    <a:p>
                      <a:pPr>
                        <a:spcAft>
                          <a:spcPts val="3000"/>
                        </a:spcAft>
                      </a:pPr>
                      <a:r>
                        <a:rPr lang="en-US" sz="3000" b="1" dirty="0">
                          <a:solidFill>
                            <a:schemeClr val="tx1"/>
                          </a:solidFill>
                          <a:latin typeface="Arial" panose="020B0604020202020204" pitchFamily="34" charset="0"/>
                          <a:ea typeface="Times New Roman" charset="0"/>
                          <a:cs typeface="Arial" panose="020B0604020202020204" pitchFamily="34" charset="0"/>
                        </a:rPr>
                        <a:t>Follow these helpful pointers for your graphics...</a:t>
                      </a:r>
                      <a:endParaRPr lang="en-US" sz="3000" dirty="0">
                        <a:solidFill>
                          <a:schemeClr val="tx1"/>
                        </a:solidFill>
                        <a:latin typeface="Arial" panose="020B0604020202020204" pitchFamily="34" charset="0"/>
                        <a:ea typeface="Times New Roman" charset="0"/>
                        <a:cs typeface="Arial" panose="020B0604020202020204" pitchFamily="34" charset="0"/>
                      </a:endParaRPr>
                    </a:p>
                    <a:p>
                      <a:pPr marL="457200" indent="-457200">
                        <a:spcAft>
                          <a:spcPts val="3000"/>
                        </a:spcAft>
                        <a:buFont typeface="Arial" charset="0"/>
                        <a:buChar char="•"/>
                      </a:pPr>
                      <a:r>
                        <a:rPr lang="en-US" sz="3000" dirty="0">
                          <a:latin typeface="Times New Roman" charset="0"/>
                          <a:ea typeface="Times New Roman" charset="0"/>
                          <a:cs typeface="Times New Roman" charset="0"/>
                        </a:rPr>
                        <a:t>Images copied from the web are low resolution (72 dpi) images and are not good quality for print.</a:t>
                      </a:r>
                    </a:p>
                    <a:p>
                      <a:pPr marL="457200" indent="-457200">
                        <a:spcAft>
                          <a:spcPts val="3000"/>
                        </a:spcAft>
                        <a:buFont typeface="Arial" charset="0"/>
                        <a:buChar char="•"/>
                      </a:pPr>
                      <a:r>
                        <a:rPr lang="en-US" sz="3000" dirty="0">
                          <a:latin typeface="Times New Roman" charset="0"/>
                          <a:ea typeface="Times New Roman" charset="0"/>
                          <a:cs typeface="Times New Roman" charset="0"/>
                        </a:rPr>
                        <a:t>Images must be at least 150 dpi to ensure their ability to print.</a:t>
                      </a:r>
                    </a:p>
                    <a:p>
                      <a:pPr marL="457200" indent="-457200">
                        <a:spcAft>
                          <a:spcPts val="3000"/>
                        </a:spcAft>
                        <a:buFont typeface="Arial" charset="0"/>
                        <a:buChar char="•"/>
                      </a:pPr>
                      <a:r>
                        <a:rPr lang="en-US" sz="3000" dirty="0">
                          <a:latin typeface="Times New Roman" charset="0"/>
                          <a:ea typeface="Times New Roman" charset="0"/>
                          <a:cs typeface="Times New Roman" charset="0"/>
                        </a:rPr>
                        <a:t>All graphics should be pictures inserted directly into PowerPoint using the </a:t>
                      </a:r>
                      <a:r>
                        <a:rPr lang="en-US" sz="3000" b="1" dirty="0">
                          <a:latin typeface="Times New Roman" charset="0"/>
                          <a:ea typeface="Times New Roman" charset="0"/>
                          <a:cs typeface="Times New Roman" charset="0"/>
                        </a:rPr>
                        <a:t>insert </a:t>
                      </a:r>
                      <a:r>
                        <a:rPr lang="en-US" sz="3000" b="1" dirty="0">
                          <a:solidFill>
                            <a:srgbClr val="CA2234"/>
                          </a:solidFill>
                          <a:latin typeface="Times New Roman" charset="0"/>
                          <a:ea typeface="Times New Roman" charset="0"/>
                          <a:cs typeface="Times New Roman" charset="0"/>
                        </a:rPr>
                        <a:t>Picture from file</a:t>
                      </a:r>
                      <a:r>
                        <a:rPr lang="en-US" sz="3000" dirty="0">
                          <a:solidFill>
                            <a:srgbClr val="CA2234"/>
                          </a:solidFill>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option. The preferred image format for all inserted images is </a:t>
                      </a:r>
                      <a:r>
                        <a:rPr lang="en-US" sz="3000" b="1" dirty="0">
                          <a:solidFill>
                            <a:srgbClr val="CA2234"/>
                          </a:solidFill>
                          <a:latin typeface="Times New Roman" charset="0"/>
                          <a:ea typeface="Times New Roman" charset="0"/>
                          <a:cs typeface="Times New Roman" charset="0"/>
                        </a:rPr>
                        <a:t>JPEG</a:t>
                      </a:r>
                      <a:r>
                        <a:rPr lang="en-US" sz="3000" dirty="0">
                          <a:latin typeface="Times New Roman" charset="0"/>
                          <a:ea typeface="Times New Roman" charset="0"/>
                          <a:cs typeface="Times New Roman" charset="0"/>
                        </a:rPr>
                        <a:t>.</a:t>
                      </a:r>
                      <a:r>
                        <a:rPr lang="en-US" sz="3000" dirty="0">
                          <a:solidFill>
                            <a:srgbClr val="CA2234"/>
                          </a:solidFill>
                          <a:latin typeface="Times New Roman" charset="0"/>
                          <a:ea typeface="Times New Roman" charset="0"/>
                          <a:cs typeface="Times New Roman" charset="0"/>
                        </a:rPr>
                        <a:t> </a:t>
                      </a:r>
                      <a:r>
                        <a:rPr lang="en-US" sz="3000" b="1" dirty="0">
                          <a:solidFill>
                            <a:srgbClr val="CA2234"/>
                          </a:solidFill>
                          <a:latin typeface="Times New Roman" charset="0"/>
                          <a:ea typeface="Times New Roman" charset="0"/>
                          <a:cs typeface="Times New Roman" charset="0"/>
                        </a:rPr>
                        <a:t>TIF</a:t>
                      </a:r>
                      <a:r>
                        <a:rPr lang="en-US" sz="3000" dirty="0">
                          <a:solidFill>
                            <a:srgbClr val="CA2234"/>
                          </a:solidFill>
                          <a:latin typeface="Times New Roman" charset="0"/>
                          <a:ea typeface="Times New Roman" charset="0"/>
                          <a:cs typeface="Times New Roman" charset="0"/>
                        </a:rPr>
                        <a:t> </a:t>
                      </a:r>
                      <a:r>
                        <a:rPr lang="en-US" sz="3000" dirty="0">
                          <a:latin typeface="Times New Roman" charset="0"/>
                          <a:ea typeface="Times New Roman" charset="0"/>
                          <a:cs typeface="Times New Roman" charset="0"/>
                        </a:rPr>
                        <a:t>files will also work. </a:t>
                      </a:r>
                      <a:r>
                        <a:rPr lang="en-US" sz="3000" i="1" dirty="0">
                          <a:latin typeface="Times New Roman" charset="0"/>
                          <a:ea typeface="Times New Roman" charset="0"/>
                          <a:cs typeface="Times New Roman" charset="0"/>
                        </a:rPr>
                        <a:t>(</a:t>
                      </a:r>
                      <a:r>
                        <a:rPr lang="en-US" sz="3000" i="1" dirty="0" err="1">
                          <a:latin typeface="Times New Roman" charset="0"/>
                          <a:ea typeface="Times New Roman" charset="0"/>
                          <a:cs typeface="Times New Roman" charset="0"/>
                        </a:rPr>
                        <a:t>tif</a:t>
                      </a:r>
                      <a:r>
                        <a:rPr lang="en-US" sz="3000" i="1" dirty="0">
                          <a:latin typeface="Times New Roman" charset="0"/>
                          <a:ea typeface="Times New Roman" charset="0"/>
                          <a:cs typeface="Times New Roman" charset="0"/>
                        </a:rPr>
                        <a:t> files have transparent backgrounds and jpg files do not.)</a:t>
                      </a:r>
                      <a:r>
                        <a:rPr lang="en-US" sz="3000" dirty="0">
                          <a:latin typeface="Times New Roman" charset="0"/>
                          <a:ea typeface="Times New Roman" charset="0"/>
                          <a:cs typeface="Times New Roman" charset="0"/>
                        </a:rPr>
                        <a:t> Avoid </a:t>
                      </a:r>
                      <a:r>
                        <a:rPr lang="en-US" sz="3000" dirty="0" err="1">
                          <a:latin typeface="Times New Roman" charset="0"/>
                          <a:ea typeface="Times New Roman" charset="0"/>
                          <a:cs typeface="Times New Roman" charset="0"/>
                        </a:rPr>
                        <a:t>png</a:t>
                      </a:r>
                      <a:r>
                        <a:rPr lang="en-US" sz="3000" dirty="0">
                          <a:latin typeface="Times New Roman" charset="0"/>
                          <a:ea typeface="Times New Roman" charset="0"/>
                          <a:cs typeface="Times New Roman" charset="0"/>
                        </a:rPr>
                        <a:t> and gif files.</a:t>
                      </a:r>
                    </a:p>
                    <a:p>
                      <a:pPr marL="457200" indent="-457200">
                        <a:spcAft>
                          <a:spcPts val="3000"/>
                        </a:spcAft>
                        <a:buFont typeface="Arial" charset="0"/>
                        <a:buChar char="•"/>
                      </a:pPr>
                      <a:r>
                        <a:rPr lang="en-US" sz="3000" dirty="0">
                          <a:latin typeface="Times New Roman" charset="0"/>
                          <a:ea typeface="Times New Roman" charset="0"/>
                          <a:cs typeface="Times New Roman" charset="0"/>
                        </a:rPr>
                        <a:t>Do not enlarge images after they have been inserted into PowerPoint. They will lose quality and become pixelated.</a:t>
                      </a:r>
                    </a:p>
                    <a:p>
                      <a:pPr marL="457200" indent="-457200">
                        <a:spcAft>
                          <a:spcPts val="3000"/>
                        </a:spcAft>
                        <a:buFont typeface="Arial" charset="0"/>
                        <a:buChar char="•"/>
                      </a:pPr>
                      <a:r>
                        <a:rPr lang="en-US" sz="3000" dirty="0">
                          <a:latin typeface="Times New Roman" charset="0"/>
                          <a:ea typeface="Times New Roman" charset="0"/>
                          <a:cs typeface="Times New Roman" charset="0"/>
                        </a:rPr>
                        <a:t>To scale an image and retain its proportion, hold down the shift key on your keyboard and click and drag with your mouse on one of the corners.</a:t>
                      </a:r>
                    </a:p>
                    <a:p>
                      <a:pPr marL="457200" indent="-457200">
                        <a:spcAft>
                          <a:spcPts val="3000"/>
                        </a:spcAft>
                        <a:buFont typeface="Arial" charset="0"/>
                        <a:buChar char="•"/>
                      </a:pPr>
                      <a:r>
                        <a:rPr lang="en-US" sz="3000" dirty="0">
                          <a:latin typeface="Times New Roman" charset="0"/>
                          <a:ea typeface="Times New Roman" charset="0"/>
                          <a:cs typeface="Times New Roman" charset="0"/>
                        </a:rPr>
                        <a:t>If you have graphs or charts from Excel that need to be included in your poster, simply copy in Excel and paste </a:t>
                      </a:r>
                      <a:br>
                        <a:rPr lang="en-US" sz="3000" dirty="0">
                          <a:latin typeface="Times New Roman" charset="0"/>
                          <a:ea typeface="Times New Roman" charset="0"/>
                          <a:cs typeface="Times New Roman" charset="0"/>
                        </a:rPr>
                      </a:br>
                      <a:r>
                        <a:rPr lang="en-US" sz="3000" dirty="0">
                          <a:latin typeface="Times New Roman" charset="0"/>
                          <a:ea typeface="Times New Roman" charset="0"/>
                          <a:cs typeface="Times New Roman" charset="0"/>
                        </a:rPr>
                        <a:t>into PowerPoint.</a:t>
                      </a:r>
                    </a:p>
                    <a:p>
                      <a:pPr marL="457200" indent="-457200">
                        <a:spcAft>
                          <a:spcPts val="3000"/>
                        </a:spcAft>
                        <a:buFont typeface="Arial" charset="0"/>
                        <a:buChar char="•"/>
                      </a:pPr>
                      <a:r>
                        <a:rPr lang="en-US" sz="3000" dirty="0">
                          <a:latin typeface="Times New Roman" charset="0"/>
                          <a:ea typeface="Times New Roman" charset="0"/>
                          <a:cs typeface="Times New Roman" charset="0"/>
                        </a:rPr>
                        <a:t>You can bring in graphs and charts from Word by choosing Insert&gt;Object… and choosing Microsoft Word Document. This will maintain the quality of your document and keep the background transparent.</a:t>
                      </a:r>
                    </a:p>
                  </a:txBody>
                  <a:tcPr marL="365760" marR="365760" marT="365760" marB="365760">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8" name="Table 7">
            <a:extLst>
              <a:ext uri="{FF2B5EF4-FFF2-40B4-BE49-F238E27FC236}">
                <a16:creationId xmlns:a16="http://schemas.microsoft.com/office/drawing/2014/main" id="{1B4F9A71-ACFA-C542-A80D-43C948294EFB}"/>
              </a:ext>
            </a:extLst>
          </p:cNvPr>
          <p:cNvGraphicFramePr>
            <a:graphicFrameLocks noGrp="1"/>
          </p:cNvGraphicFramePr>
          <p:nvPr>
            <p:extLst>
              <p:ext uri="{D42A27DB-BD31-4B8C-83A1-F6EECF244321}">
                <p14:modId xmlns:p14="http://schemas.microsoft.com/office/powerpoint/2010/main" val="4084742029"/>
              </p:ext>
            </p:extLst>
          </p:nvPr>
        </p:nvGraphicFramePr>
        <p:xfrm>
          <a:off x="1412744" y="15661168"/>
          <a:ext cx="9774936" cy="14142720"/>
        </p:xfrm>
        <a:graphic>
          <a:graphicData uri="http://schemas.openxmlformats.org/drawingml/2006/table">
            <a:tbl>
              <a:tblPr firstRow="1" bandRow="1">
                <a:effectLst/>
                <a:tableStyleId>{2D5ABB26-0587-4C30-8999-92F81FD0307C}</a:tableStyleId>
              </a:tblPr>
              <a:tblGrid>
                <a:gridCol w="9774936">
                  <a:extLst>
                    <a:ext uri="{9D8B030D-6E8A-4147-A177-3AD203B41FA5}">
                      <a16:colId xmlns:a16="http://schemas.microsoft.com/office/drawing/2014/main" val="20000"/>
                    </a:ext>
                  </a:extLst>
                </a:gridCol>
              </a:tblGrid>
              <a:tr h="1179423">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kern="1200" spc="100" baseline="0" dirty="0">
                          <a:solidFill>
                            <a:schemeClr val="bg1"/>
                          </a:solidFill>
                          <a:latin typeface="Arial" charset="0"/>
                          <a:ea typeface="Arial" charset="0"/>
                          <a:cs typeface="Arial" charset="0"/>
                        </a:rPr>
                        <a:t>INTRODUCTION</a:t>
                      </a:r>
                    </a:p>
                  </a:txBody>
                  <a:tcPr marL="365760" marR="365760" marT="228600" marB="22860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7008613">
                <a:tc>
                  <a:txBody>
                    <a:bodyPr/>
                    <a:lstStyle/>
                    <a:p>
                      <a:pPr marL="0" indent="0">
                        <a:spcBef>
                          <a:spcPts val="0"/>
                        </a:spcBef>
                        <a:spcAft>
                          <a:spcPts val="3000"/>
                        </a:spcAft>
                        <a:buFont typeface="Arial" charset="0"/>
                        <a:buNone/>
                      </a:pPr>
                      <a:r>
                        <a:rPr lang="en-US" sz="3100" i="0" dirty="0">
                          <a:latin typeface="Times New Roman" charset="0"/>
                          <a:ea typeface="Times New Roman" charset="0"/>
                          <a:cs typeface="Times New Roman" charset="0"/>
                        </a:rPr>
                        <a:t>Since carbon capture pathways are extremely important to plants, lots of research has been conducted leading to the improvement in our understanding specifically of pathways that lead to fatty acid production. Through this research, we have isolated three specific genes/proteins that can increase oil content in soybean seeds have been chosen– DGAT1, KASII, WR1. These genes were combined into multiple samples of soybean plants that were planted and allowed to grow. Phenotyping data for these plants such as oil content/size of seeds is being measured. While this progress is great, several questions still are yet to be addressed– specifically those relating to what kinds of interactions and coordination among key genes exist in each pathway and/or between different pathways.</a:t>
                      </a:r>
                    </a:p>
                    <a:p>
                      <a:pPr marL="0" indent="0">
                        <a:spcBef>
                          <a:spcPts val="0"/>
                        </a:spcBef>
                        <a:spcAft>
                          <a:spcPts val="3000"/>
                        </a:spcAft>
                        <a:buFont typeface="Arial" charset="0"/>
                        <a:buNone/>
                      </a:pPr>
                      <a:r>
                        <a:rPr lang="en-US" sz="3100" i="0" dirty="0">
                          <a:latin typeface="Times New Roman" charset="0"/>
                          <a:ea typeface="Times New Roman" charset="0"/>
                          <a:cs typeface="Times New Roman" charset="0"/>
                        </a:rPr>
                        <a:t>One promising method to investigate these relationships is applying a systems approach to analyze transcriptomic sequencing data for variant transgenic lines carrying different functional genes. This shows different patterns of expression between different development stages and/or between different transgenic lines. Therefore, this project will explore the differentially expressed genes in several transgenic soybean lines and identify the linkage between gene expression patterns and phenotyping results.</a:t>
                      </a:r>
                    </a:p>
                  </a:txBody>
                  <a:tcPr marL="365760" marR="365760" marT="365760" marB="365760">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pic>
        <p:nvPicPr>
          <p:cNvPr id="12" name="Picture 11">
            <a:extLst>
              <a:ext uri="{FF2B5EF4-FFF2-40B4-BE49-F238E27FC236}">
                <a16:creationId xmlns:a16="http://schemas.microsoft.com/office/drawing/2014/main" id="{475F231D-45B2-8842-A127-4524F5D0BB07}"/>
              </a:ext>
            </a:extLst>
          </p:cNvPr>
          <p:cNvPicPr>
            <a:picLocks noChangeAspect="1"/>
          </p:cNvPicPr>
          <p:nvPr/>
        </p:nvPicPr>
        <p:blipFill rotWithShape="1">
          <a:blip r:embed="rId2"/>
          <a:srcRect l="22285" r="19201"/>
          <a:stretch/>
        </p:blipFill>
        <p:spPr>
          <a:xfrm>
            <a:off x="22067859" y="5942133"/>
            <a:ext cx="9774936" cy="11132789"/>
          </a:xfrm>
          <a:prstGeom prst="rect">
            <a:avLst/>
          </a:prstGeom>
        </p:spPr>
      </p:pic>
      <p:sp>
        <p:nvSpPr>
          <p:cNvPr id="14" name="TextBox 13">
            <a:extLst>
              <a:ext uri="{FF2B5EF4-FFF2-40B4-BE49-F238E27FC236}">
                <a16:creationId xmlns:a16="http://schemas.microsoft.com/office/drawing/2014/main" id="{AADDAD32-565D-9045-8DB1-5C1E0729AE65}"/>
              </a:ext>
            </a:extLst>
          </p:cNvPr>
          <p:cNvSpPr txBox="1"/>
          <p:nvPr/>
        </p:nvSpPr>
        <p:spPr>
          <a:xfrm>
            <a:off x="1403600" y="1196541"/>
            <a:ext cx="32937202" cy="1200329"/>
          </a:xfrm>
          <a:prstGeom prst="rect">
            <a:avLst/>
          </a:prstGeom>
          <a:noFill/>
        </p:spPr>
        <p:txBody>
          <a:bodyPr wrap="square" rtlCol="0">
            <a:spAutoFit/>
          </a:bodyPr>
          <a:lstStyle/>
          <a:p>
            <a:pPr>
              <a:lnSpc>
                <a:spcPct val="80000"/>
              </a:lnSpc>
            </a:pPr>
            <a:r>
              <a:rPr lang="en-US" sz="9000" b="1" spc="100" dirty="0">
                <a:solidFill>
                  <a:schemeClr val="bg1"/>
                </a:solidFill>
                <a:latin typeface="Arial"/>
                <a:cs typeface="Arial"/>
              </a:rPr>
              <a:t>Transcriptome Analysis To Increase Oil Yield In Soybeans</a:t>
            </a:r>
          </a:p>
        </p:txBody>
      </p:sp>
      <p:sp>
        <p:nvSpPr>
          <p:cNvPr id="15" name="TextBox 14">
            <a:extLst>
              <a:ext uri="{FF2B5EF4-FFF2-40B4-BE49-F238E27FC236}">
                <a16:creationId xmlns:a16="http://schemas.microsoft.com/office/drawing/2014/main" id="{17073839-689F-544B-AF01-215451453DFE}"/>
              </a:ext>
            </a:extLst>
          </p:cNvPr>
          <p:cNvSpPr txBox="1"/>
          <p:nvPr/>
        </p:nvSpPr>
        <p:spPr>
          <a:xfrm>
            <a:off x="1403602" y="2579568"/>
            <a:ext cx="32937198" cy="954107"/>
          </a:xfrm>
          <a:prstGeom prst="rect">
            <a:avLst/>
          </a:prstGeom>
          <a:noFill/>
        </p:spPr>
        <p:txBody>
          <a:bodyPr wrap="square" rtlCol="0">
            <a:spAutoFit/>
          </a:bodyPr>
          <a:lstStyle/>
          <a:p>
            <a:pPr>
              <a:lnSpc>
                <a:spcPct val="80000"/>
              </a:lnSpc>
            </a:pPr>
            <a:r>
              <a:rPr lang="en-US" sz="7000" i="1" dirty="0">
                <a:solidFill>
                  <a:schemeClr val="bg1"/>
                </a:solidFill>
                <a:latin typeface="Times New Roman" charset="0"/>
                <a:ea typeface="Times New Roman" charset="0"/>
                <a:cs typeface="Times New Roman" charset="0"/>
              </a:rPr>
              <a:t>Pranav Palli, Chi Zhang</a:t>
            </a:r>
          </a:p>
        </p:txBody>
      </p:sp>
      <p:sp>
        <p:nvSpPr>
          <p:cNvPr id="16" name="TextBox 15">
            <a:extLst>
              <a:ext uri="{FF2B5EF4-FFF2-40B4-BE49-F238E27FC236}">
                <a16:creationId xmlns:a16="http://schemas.microsoft.com/office/drawing/2014/main" id="{AFC04EEE-8A99-404E-A855-0C691B2DA487}"/>
              </a:ext>
            </a:extLst>
          </p:cNvPr>
          <p:cNvSpPr txBox="1"/>
          <p:nvPr/>
        </p:nvSpPr>
        <p:spPr>
          <a:xfrm>
            <a:off x="1403602" y="3701788"/>
            <a:ext cx="32937198" cy="535531"/>
          </a:xfrm>
          <a:prstGeom prst="rect">
            <a:avLst/>
          </a:prstGeom>
          <a:noFill/>
        </p:spPr>
        <p:txBody>
          <a:bodyPr wrap="square" rtlCol="0">
            <a:spAutoFit/>
          </a:bodyPr>
          <a:lstStyle/>
          <a:p>
            <a:pPr>
              <a:lnSpc>
                <a:spcPct val="80000"/>
              </a:lnSpc>
            </a:pPr>
            <a:r>
              <a:rPr lang="en-US" sz="3600" i="1" dirty="0">
                <a:solidFill>
                  <a:schemeClr val="bg1"/>
                </a:solidFill>
                <a:latin typeface="Times New Roman" charset="0"/>
                <a:ea typeface="Times New Roman" charset="0"/>
                <a:cs typeface="Times New Roman" charset="0"/>
              </a:rPr>
              <a:t>School of Biological Sciences, </a:t>
            </a:r>
            <a:r>
              <a:rPr lang="en-US" sz="3600" i="1" dirty="0" err="1">
                <a:solidFill>
                  <a:schemeClr val="bg1"/>
                </a:solidFill>
                <a:latin typeface="Times New Roman" charset="0"/>
                <a:ea typeface="Times New Roman" charset="0"/>
                <a:cs typeface="Times New Roman" charset="0"/>
              </a:rPr>
              <a:t>Manter</a:t>
            </a:r>
            <a:r>
              <a:rPr lang="en-US" sz="3600" i="1" dirty="0">
                <a:solidFill>
                  <a:schemeClr val="bg1"/>
                </a:solidFill>
                <a:latin typeface="Times New Roman" charset="0"/>
                <a:ea typeface="Times New Roman" charset="0"/>
                <a:cs typeface="Times New Roman" charset="0"/>
              </a:rPr>
              <a:t> Hall, University of Nebraska-Lincoln, Lincoln, NE, 68588-0118</a:t>
            </a:r>
          </a:p>
        </p:txBody>
      </p:sp>
      <p:pic>
        <p:nvPicPr>
          <p:cNvPr id="17" name="Picture 16">
            <a:extLst>
              <a:ext uri="{FF2B5EF4-FFF2-40B4-BE49-F238E27FC236}">
                <a16:creationId xmlns:a16="http://schemas.microsoft.com/office/drawing/2014/main" id="{77858D8C-45DD-7F4D-A239-5C66890DAECA}"/>
              </a:ext>
            </a:extLst>
          </p:cNvPr>
          <p:cNvPicPr>
            <a:picLocks noChangeAspect="1"/>
          </p:cNvPicPr>
          <p:nvPr/>
        </p:nvPicPr>
        <p:blipFill>
          <a:blip r:embed="rId3"/>
          <a:stretch>
            <a:fillRect/>
          </a:stretch>
        </p:blipFill>
        <p:spPr>
          <a:xfrm>
            <a:off x="29666213" y="2819092"/>
            <a:ext cx="6866150" cy="1794562"/>
          </a:xfrm>
          <a:prstGeom prst="rect">
            <a:avLst/>
          </a:prstGeom>
        </p:spPr>
      </p:pic>
      <p:graphicFrame>
        <p:nvGraphicFramePr>
          <p:cNvPr id="18" name="Table 17">
            <a:extLst>
              <a:ext uri="{FF2B5EF4-FFF2-40B4-BE49-F238E27FC236}">
                <a16:creationId xmlns:a16="http://schemas.microsoft.com/office/drawing/2014/main" id="{40EE81EF-F52D-3948-A49B-FAD7E0453218}"/>
              </a:ext>
            </a:extLst>
          </p:cNvPr>
          <p:cNvGraphicFramePr>
            <a:graphicFrameLocks noGrp="1"/>
          </p:cNvGraphicFramePr>
          <p:nvPr>
            <p:extLst>
              <p:ext uri="{D42A27DB-BD31-4B8C-83A1-F6EECF244321}">
                <p14:modId xmlns:p14="http://schemas.microsoft.com/office/powerpoint/2010/main" val="2937070309"/>
              </p:ext>
            </p:extLst>
          </p:nvPr>
        </p:nvGraphicFramePr>
        <p:xfrm>
          <a:off x="32409133" y="23628038"/>
          <a:ext cx="9774936" cy="10128870"/>
        </p:xfrm>
        <a:graphic>
          <a:graphicData uri="http://schemas.openxmlformats.org/drawingml/2006/table">
            <a:tbl>
              <a:tblPr firstRow="1" bandRow="1">
                <a:effectLst/>
                <a:tableStyleId>{2D5ABB26-0587-4C30-8999-92F81FD0307C}</a:tableStyleId>
              </a:tblPr>
              <a:tblGrid>
                <a:gridCol w="9774936">
                  <a:extLst>
                    <a:ext uri="{9D8B030D-6E8A-4147-A177-3AD203B41FA5}">
                      <a16:colId xmlns:a16="http://schemas.microsoft.com/office/drawing/2014/main" val="20000"/>
                    </a:ext>
                  </a:extLst>
                </a:gridCol>
              </a:tblGrid>
              <a:tr h="1500899">
                <a:tc>
                  <a:txBody>
                    <a:bodyPr/>
                    <a:lstStyle/>
                    <a:p>
                      <a:pPr marL="0" marR="0" indent="0" algn="l" defTabSz="3535710" rtl="0" eaLnBrk="1" fontAlgn="auto" latinLnBrk="0" hangingPunct="1">
                        <a:lnSpc>
                          <a:spcPct val="100000"/>
                        </a:lnSpc>
                        <a:spcBef>
                          <a:spcPts val="0"/>
                        </a:spcBef>
                        <a:spcAft>
                          <a:spcPts val="1800"/>
                        </a:spcAft>
                        <a:buClrTx/>
                        <a:buSzTx/>
                        <a:buFontTx/>
                        <a:buNone/>
                        <a:tabLst/>
                        <a:defRPr/>
                      </a:pPr>
                      <a:r>
                        <a:rPr lang="en-US" sz="5000" b="1" kern="1200" spc="100" baseline="0" dirty="0">
                          <a:solidFill>
                            <a:schemeClr val="bg1"/>
                          </a:solidFill>
                          <a:latin typeface="Arial" charset="0"/>
                          <a:ea typeface="Arial" charset="0"/>
                          <a:cs typeface="Arial" charset="0"/>
                        </a:rPr>
                        <a:t>ACKNOWLEDGMENTS</a:t>
                      </a:r>
                    </a:p>
                  </a:txBody>
                  <a:tcPr marL="365760" marR="365760" marT="228600" marB="228600">
                    <a:lnB w="76200" cap="flat" cmpd="sng" algn="ctr">
                      <a:solidFill>
                        <a:schemeClr val="bg2">
                          <a:lumMod val="90000"/>
                        </a:schemeClr>
                      </a:solidFill>
                      <a:prstDash val="solid"/>
                      <a:round/>
                      <a:headEnd type="none" w="med" len="med"/>
                      <a:tailEnd type="none" w="med" len="med"/>
                    </a:lnB>
                    <a:solidFill>
                      <a:srgbClr val="CB2133"/>
                    </a:solidFill>
                  </a:tcPr>
                </a:tc>
                <a:extLst>
                  <a:ext uri="{0D108BD9-81ED-4DB2-BD59-A6C34878D82A}">
                    <a16:rowId xmlns:a16="http://schemas.microsoft.com/office/drawing/2014/main" val="10000"/>
                  </a:ext>
                </a:extLst>
              </a:tr>
              <a:tr h="8627971">
                <a:tc>
                  <a:txBody>
                    <a:bodyPr/>
                    <a:lstStyle/>
                    <a:p>
                      <a:pPr marL="514350" indent="-514350">
                        <a:spcBef>
                          <a:spcPts val="0"/>
                        </a:spcBef>
                        <a:spcAft>
                          <a:spcPts val="3000"/>
                        </a:spcAft>
                        <a:buFont typeface="Arial" charset="0"/>
                        <a:buAutoNum type="arabicPeriod"/>
                      </a:pPr>
                      <a:r>
                        <a:rPr lang="en-US" sz="3000" i="0" dirty="0">
                          <a:latin typeface="Times New Roman" charset="0"/>
                          <a:ea typeface="Times New Roman" charset="0"/>
                          <a:cs typeface="Times New Roman" charset="0"/>
                        </a:rPr>
                        <a:t>Love, M.I., Huber, W., Anders, S. Moderated estimation of fold change and dispersion for RNA-seq data with DESeq2. Genome Biology 15(12):550 (2014)</a:t>
                      </a:r>
                    </a:p>
                    <a:p>
                      <a:pPr marL="514350" indent="-514350">
                        <a:spcBef>
                          <a:spcPts val="0"/>
                        </a:spcBef>
                        <a:spcAft>
                          <a:spcPts val="3000"/>
                        </a:spcAft>
                        <a:buFont typeface="Arial" charset="0"/>
                        <a:buAutoNum type="arabicPeriod"/>
                      </a:pPr>
                      <a:r>
                        <a:rPr lang="en-US" sz="3000" i="0" dirty="0">
                          <a:latin typeface="Times New Roman" charset="0"/>
                          <a:ea typeface="Times New Roman" charset="0"/>
                          <a:cs typeface="Times New Roman" charset="0"/>
                        </a:rPr>
                        <a:t>Hadley Wickham, Romain François, Lionel Henry and Kirill Müller (2021). </a:t>
                      </a:r>
                      <a:r>
                        <a:rPr lang="en-US" sz="3000" i="0" dirty="0" err="1">
                          <a:latin typeface="Times New Roman" charset="0"/>
                          <a:ea typeface="Times New Roman" charset="0"/>
                          <a:cs typeface="Times New Roman" charset="0"/>
                        </a:rPr>
                        <a:t>dplyr</a:t>
                      </a:r>
                      <a:r>
                        <a:rPr lang="en-US" sz="3000" i="0" dirty="0">
                          <a:latin typeface="Times New Roman" charset="0"/>
                          <a:ea typeface="Times New Roman" charset="0"/>
                          <a:cs typeface="Times New Roman" charset="0"/>
                        </a:rPr>
                        <a:t>: A Grammar of Data Manipulation. R package version 1.0.7. https://CRAN.R-</a:t>
                      </a:r>
                      <a:r>
                        <a:rPr lang="en-US" sz="3000" i="0" dirty="0" err="1">
                          <a:latin typeface="Times New Roman" charset="0"/>
                          <a:ea typeface="Times New Roman" charset="0"/>
                          <a:cs typeface="Times New Roman" charset="0"/>
                        </a:rPr>
                        <a:t>project.org</a:t>
                      </a:r>
                      <a:r>
                        <a:rPr lang="en-US" sz="3000" i="0" dirty="0">
                          <a:latin typeface="Times New Roman" charset="0"/>
                          <a:ea typeface="Times New Roman" charset="0"/>
                          <a:cs typeface="Times New Roman" charset="0"/>
                        </a:rPr>
                        <a:t>/package=</a:t>
                      </a:r>
                      <a:r>
                        <a:rPr lang="en-US" sz="3000" i="0" dirty="0" err="1">
                          <a:latin typeface="Times New Roman" charset="0"/>
                          <a:ea typeface="Times New Roman" charset="0"/>
                          <a:cs typeface="Times New Roman" charset="0"/>
                        </a:rPr>
                        <a:t>dplyr</a:t>
                      </a:r>
                      <a:endParaRPr lang="en-US" sz="3000" i="0" dirty="0">
                        <a:latin typeface="Times New Roman" charset="0"/>
                        <a:ea typeface="Times New Roman" charset="0"/>
                        <a:cs typeface="Times New Roman" charset="0"/>
                      </a:endParaRPr>
                    </a:p>
                    <a:p>
                      <a:pPr marL="514350" indent="-514350">
                        <a:spcBef>
                          <a:spcPts val="0"/>
                        </a:spcBef>
                        <a:spcAft>
                          <a:spcPts val="3000"/>
                        </a:spcAft>
                        <a:buFont typeface="Arial" charset="0"/>
                        <a:buAutoNum type="arabicPeriod"/>
                      </a:pPr>
                      <a:r>
                        <a:rPr lang="en-US" sz="3000" i="0" dirty="0">
                          <a:latin typeface="Times New Roman" charset="0"/>
                          <a:ea typeface="Times New Roman" charset="0"/>
                          <a:cs typeface="Times New Roman" charset="0"/>
                        </a:rPr>
                        <a:t>This work was supported by the Nebraska Public Power District through the Nebraska Center for Energy Sciences Research at the University of Nebraska-Lincoln.</a:t>
                      </a:r>
                    </a:p>
                    <a:p>
                      <a:pPr marL="514350" indent="-514350">
                        <a:spcBef>
                          <a:spcPts val="0"/>
                        </a:spcBef>
                        <a:spcAft>
                          <a:spcPts val="3000"/>
                        </a:spcAft>
                        <a:buFont typeface="Arial" charset="0"/>
                        <a:buAutoNum type="arabicPeriod"/>
                      </a:pPr>
                      <a:r>
                        <a:rPr lang="en-US" sz="3000" i="0" dirty="0">
                          <a:latin typeface="Times New Roman" charset="0"/>
                          <a:ea typeface="Times New Roman" charset="0"/>
                          <a:cs typeface="Times New Roman" charset="0"/>
                        </a:rPr>
                        <a:t>This poster template was taken from the free online templates offered by The Pixel Lab at the University of Nebraska-Lincoln.</a:t>
                      </a:r>
                    </a:p>
                  </a:txBody>
                  <a:tcPr marL="365760" marR="365760" marT="365760" marB="365760">
                    <a:lnT w="76200" cap="flat" cmpd="sng" algn="ctr">
                      <a:solidFill>
                        <a:schemeClr val="bg2">
                          <a:lumMod val="90000"/>
                        </a:schemeClr>
                      </a:solidFill>
                      <a:prstDash val="solid"/>
                      <a:round/>
                      <a:headEnd type="none" w="med" len="med"/>
                      <a:tailEnd type="none" w="med" len="med"/>
                    </a:lnT>
                  </a:tcPr>
                </a:tc>
                <a:extLst>
                  <a:ext uri="{0D108BD9-81ED-4DB2-BD59-A6C34878D82A}">
                    <a16:rowId xmlns:a16="http://schemas.microsoft.com/office/drawing/2014/main" val="10001"/>
                  </a:ext>
                </a:extLst>
              </a:tr>
            </a:tbl>
          </a:graphicData>
        </a:graphic>
      </p:graphicFrame>
      <p:graphicFrame>
        <p:nvGraphicFramePr>
          <p:cNvPr id="11" name="Table 10">
            <a:extLst>
              <a:ext uri="{FF2B5EF4-FFF2-40B4-BE49-F238E27FC236}">
                <a16:creationId xmlns:a16="http://schemas.microsoft.com/office/drawing/2014/main" id="{A3AA5D3D-06A3-944E-8C02-1642033FC210}"/>
              </a:ext>
            </a:extLst>
          </p:cNvPr>
          <p:cNvGraphicFramePr>
            <a:graphicFrameLocks noGrp="1"/>
          </p:cNvGraphicFramePr>
          <p:nvPr>
            <p:extLst>
              <p:ext uri="{D42A27DB-BD31-4B8C-83A1-F6EECF244321}">
                <p14:modId xmlns:p14="http://schemas.microsoft.com/office/powerpoint/2010/main" val="2834418803"/>
              </p:ext>
            </p:extLst>
          </p:nvPr>
        </p:nvGraphicFramePr>
        <p:xfrm>
          <a:off x="1707130" y="29981688"/>
          <a:ext cx="9462261" cy="3938136"/>
        </p:xfrm>
        <a:graphic>
          <a:graphicData uri="http://schemas.openxmlformats.org/drawingml/2006/table">
            <a:tbl>
              <a:tblPr firstRow="1" bandRow="1">
                <a:tableStyleId>{5C22544A-7EE6-4342-B048-85BDC9FD1C3A}</a:tableStyleId>
              </a:tblPr>
              <a:tblGrid>
                <a:gridCol w="846867">
                  <a:extLst>
                    <a:ext uri="{9D8B030D-6E8A-4147-A177-3AD203B41FA5}">
                      <a16:colId xmlns:a16="http://schemas.microsoft.com/office/drawing/2014/main" val="3833437869"/>
                    </a:ext>
                  </a:extLst>
                </a:gridCol>
                <a:gridCol w="1492372">
                  <a:extLst>
                    <a:ext uri="{9D8B030D-6E8A-4147-A177-3AD203B41FA5}">
                      <a16:colId xmlns:a16="http://schemas.microsoft.com/office/drawing/2014/main" val="3335894282"/>
                    </a:ext>
                  </a:extLst>
                </a:gridCol>
                <a:gridCol w="1374316">
                  <a:extLst>
                    <a:ext uri="{9D8B030D-6E8A-4147-A177-3AD203B41FA5}">
                      <a16:colId xmlns:a16="http://schemas.microsoft.com/office/drawing/2014/main" val="4232946793"/>
                    </a:ext>
                  </a:extLst>
                </a:gridCol>
                <a:gridCol w="5748706">
                  <a:extLst>
                    <a:ext uri="{9D8B030D-6E8A-4147-A177-3AD203B41FA5}">
                      <a16:colId xmlns:a16="http://schemas.microsoft.com/office/drawing/2014/main" val="1910640435"/>
                    </a:ext>
                  </a:extLst>
                </a:gridCol>
              </a:tblGrid>
              <a:tr h="725454">
                <a:tc>
                  <a:txBody>
                    <a:bodyPr/>
                    <a:lstStyle/>
                    <a:p>
                      <a:pPr algn="ctr"/>
                      <a:r>
                        <a:rPr lang="en-US" sz="3100" dirty="0">
                          <a:latin typeface="Times" pitchFamily="2" charset="0"/>
                        </a:rPr>
                        <a:t>#</a:t>
                      </a:r>
                    </a:p>
                  </a:txBody>
                  <a:tcPr/>
                </a:tc>
                <a:tc>
                  <a:txBody>
                    <a:bodyPr/>
                    <a:lstStyle/>
                    <a:p>
                      <a:pPr algn="ctr"/>
                      <a:r>
                        <a:rPr lang="en-US" sz="3100" dirty="0">
                          <a:latin typeface="Times" pitchFamily="2" charset="0"/>
                        </a:rPr>
                        <a:t>Line</a:t>
                      </a:r>
                    </a:p>
                  </a:txBody>
                  <a:tcPr/>
                </a:tc>
                <a:tc>
                  <a:txBody>
                    <a:bodyPr/>
                    <a:lstStyle/>
                    <a:p>
                      <a:pPr algn="ctr"/>
                      <a:r>
                        <a:rPr lang="en-US" sz="3100" dirty="0">
                          <a:latin typeface="Times" pitchFamily="2" charset="0"/>
                        </a:rPr>
                        <a:t>Plot</a:t>
                      </a:r>
                    </a:p>
                  </a:txBody>
                  <a:tcPr/>
                </a:tc>
                <a:tc>
                  <a:txBody>
                    <a:bodyPr/>
                    <a:lstStyle/>
                    <a:p>
                      <a:pPr algn="ctr"/>
                      <a:r>
                        <a:rPr lang="en-US" sz="3100" dirty="0">
                          <a:latin typeface="Times" pitchFamily="2" charset="0"/>
                        </a:rPr>
                        <a:t>Plasmid/genes</a:t>
                      </a:r>
                    </a:p>
                  </a:txBody>
                  <a:tcPr/>
                </a:tc>
                <a:extLst>
                  <a:ext uri="{0D108BD9-81ED-4DB2-BD59-A6C34878D82A}">
                    <a16:rowId xmlns:a16="http://schemas.microsoft.com/office/drawing/2014/main" val="790260111"/>
                  </a:ext>
                </a:extLst>
              </a:tr>
              <a:tr h="725454">
                <a:tc>
                  <a:txBody>
                    <a:bodyPr/>
                    <a:lstStyle/>
                    <a:p>
                      <a:pPr algn="ctr"/>
                      <a:r>
                        <a:rPr lang="en-US" sz="3100" dirty="0">
                          <a:latin typeface="Times" pitchFamily="2" charset="0"/>
                        </a:rPr>
                        <a:t>1</a:t>
                      </a:r>
                    </a:p>
                  </a:txBody>
                  <a:tcPr/>
                </a:tc>
                <a:tc>
                  <a:txBody>
                    <a:bodyPr/>
                    <a:lstStyle/>
                    <a:p>
                      <a:pPr algn="ctr"/>
                      <a:r>
                        <a:rPr lang="en-US" sz="3100" dirty="0">
                          <a:latin typeface="Times" pitchFamily="2" charset="0"/>
                        </a:rPr>
                        <a:t>Thorne</a:t>
                      </a:r>
                    </a:p>
                  </a:txBody>
                  <a:tcPr/>
                </a:tc>
                <a:tc>
                  <a:txBody>
                    <a:bodyPr/>
                    <a:lstStyle/>
                    <a:p>
                      <a:pPr algn="ctr"/>
                      <a:r>
                        <a:rPr lang="en-US" sz="3100" dirty="0">
                          <a:latin typeface="Times" pitchFamily="2" charset="0"/>
                        </a:rPr>
                        <a:t>9</a:t>
                      </a:r>
                    </a:p>
                  </a:txBody>
                  <a:tcPr/>
                </a:tc>
                <a:tc>
                  <a:txBody>
                    <a:bodyPr/>
                    <a:lstStyle/>
                    <a:p>
                      <a:pPr algn="ctr"/>
                      <a:r>
                        <a:rPr lang="en-US" sz="3100" dirty="0">
                          <a:latin typeface="Times" pitchFamily="2" charset="0"/>
                        </a:rPr>
                        <a:t>Wild type (WT)</a:t>
                      </a:r>
                    </a:p>
                  </a:txBody>
                  <a:tcPr/>
                </a:tc>
                <a:extLst>
                  <a:ext uri="{0D108BD9-81ED-4DB2-BD59-A6C34878D82A}">
                    <a16:rowId xmlns:a16="http://schemas.microsoft.com/office/drawing/2014/main" val="3574602748"/>
                  </a:ext>
                </a:extLst>
              </a:tr>
              <a:tr h="725454">
                <a:tc>
                  <a:txBody>
                    <a:bodyPr/>
                    <a:lstStyle/>
                    <a:p>
                      <a:pPr algn="ctr"/>
                      <a:r>
                        <a:rPr lang="en-US" sz="3100" dirty="0">
                          <a:latin typeface="Times" pitchFamily="2" charset="0"/>
                        </a:rPr>
                        <a:t>2</a:t>
                      </a:r>
                    </a:p>
                  </a:txBody>
                  <a:tcPr/>
                </a:tc>
                <a:tc>
                  <a:txBody>
                    <a:bodyPr/>
                    <a:lstStyle/>
                    <a:p>
                      <a:pPr algn="ctr"/>
                      <a:r>
                        <a:rPr lang="en-US" sz="3100" dirty="0">
                          <a:latin typeface="Times" pitchFamily="2" charset="0"/>
                        </a:rPr>
                        <a:t>917-17</a:t>
                      </a:r>
                    </a:p>
                  </a:txBody>
                  <a:tcPr/>
                </a:tc>
                <a:tc>
                  <a:txBody>
                    <a:bodyPr/>
                    <a:lstStyle/>
                    <a:p>
                      <a:pPr algn="ctr"/>
                      <a:r>
                        <a:rPr lang="en-US" sz="3100" dirty="0">
                          <a:latin typeface="Times" pitchFamily="2" charset="0"/>
                        </a:rPr>
                        <a:t>5</a:t>
                      </a:r>
                    </a:p>
                  </a:txBody>
                  <a:tcPr/>
                </a:tc>
                <a:tc>
                  <a:txBody>
                    <a:bodyPr/>
                    <a:lstStyle/>
                    <a:p>
                      <a:pPr algn="ctr"/>
                      <a:r>
                        <a:rPr lang="en-US" sz="3100" dirty="0">
                          <a:latin typeface="Times" pitchFamily="2" charset="0"/>
                        </a:rPr>
                        <a:t>pPTN1174 (WR1)</a:t>
                      </a:r>
                    </a:p>
                  </a:txBody>
                  <a:tcPr/>
                </a:tc>
                <a:extLst>
                  <a:ext uri="{0D108BD9-81ED-4DB2-BD59-A6C34878D82A}">
                    <a16:rowId xmlns:a16="http://schemas.microsoft.com/office/drawing/2014/main" val="2146141983"/>
                  </a:ext>
                </a:extLst>
              </a:tr>
              <a:tr h="725454">
                <a:tc>
                  <a:txBody>
                    <a:bodyPr/>
                    <a:lstStyle/>
                    <a:p>
                      <a:pPr algn="ctr"/>
                      <a:r>
                        <a:rPr lang="en-US" sz="3100" dirty="0">
                          <a:latin typeface="Times" pitchFamily="2" charset="0"/>
                        </a:rPr>
                        <a:t>3</a:t>
                      </a:r>
                    </a:p>
                  </a:txBody>
                  <a:tcPr/>
                </a:tc>
                <a:tc>
                  <a:txBody>
                    <a:bodyPr/>
                    <a:lstStyle/>
                    <a:p>
                      <a:pPr algn="ctr"/>
                      <a:r>
                        <a:rPr lang="en-US" sz="3100" dirty="0">
                          <a:latin typeface="Times" pitchFamily="2" charset="0"/>
                        </a:rPr>
                        <a:t>970-1</a:t>
                      </a:r>
                    </a:p>
                  </a:txBody>
                  <a:tcPr/>
                </a:tc>
                <a:tc>
                  <a:txBody>
                    <a:bodyPr/>
                    <a:lstStyle/>
                    <a:p>
                      <a:pPr algn="ctr"/>
                      <a:r>
                        <a:rPr lang="en-US" sz="3100" dirty="0">
                          <a:latin typeface="Times" pitchFamily="2" charset="0"/>
                        </a:rPr>
                        <a:t>15</a:t>
                      </a:r>
                    </a:p>
                  </a:txBody>
                  <a:tcPr/>
                </a:tc>
                <a:tc>
                  <a:txBody>
                    <a:bodyPr/>
                    <a:lstStyle/>
                    <a:p>
                      <a:pPr algn="ctr"/>
                      <a:r>
                        <a:rPr lang="en-US" sz="3100" dirty="0">
                          <a:latin typeface="Times" pitchFamily="2" charset="0"/>
                        </a:rPr>
                        <a:t>pPTN1248 (WR1+DGAT)</a:t>
                      </a:r>
                    </a:p>
                  </a:txBody>
                  <a:tcPr/>
                </a:tc>
                <a:extLst>
                  <a:ext uri="{0D108BD9-81ED-4DB2-BD59-A6C34878D82A}">
                    <a16:rowId xmlns:a16="http://schemas.microsoft.com/office/drawing/2014/main" val="1723894199"/>
                  </a:ext>
                </a:extLst>
              </a:tr>
              <a:tr h="725454">
                <a:tc>
                  <a:txBody>
                    <a:bodyPr/>
                    <a:lstStyle/>
                    <a:p>
                      <a:pPr algn="ctr"/>
                      <a:r>
                        <a:rPr lang="en-US" sz="3100" dirty="0">
                          <a:latin typeface="Times" pitchFamily="2" charset="0"/>
                        </a:rPr>
                        <a:t>4</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100" dirty="0">
                          <a:latin typeface="Times" pitchFamily="2" charset="0"/>
                        </a:rPr>
                        <a:t>1053-10</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3100" dirty="0">
                          <a:latin typeface="Times" pitchFamily="2" charset="0"/>
                        </a:rPr>
                        <a:t>2</a:t>
                      </a:r>
                    </a:p>
                  </a:txBody>
                  <a:tcPr/>
                </a:tc>
                <a:tc>
                  <a:txBody>
                    <a:bodyPr/>
                    <a:lstStyle/>
                    <a:p>
                      <a:pPr algn="ctr"/>
                      <a:r>
                        <a:rPr lang="en-US" sz="3100" dirty="0">
                          <a:latin typeface="Times" pitchFamily="2" charset="0"/>
                        </a:rPr>
                        <a:t>pPTN1314 (WR1</a:t>
                      </a:r>
                      <a:r>
                        <a:rPr lang="en-US" sz="3100" baseline="0" dirty="0">
                          <a:latin typeface="Times" pitchFamily="2" charset="0"/>
                        </a:rPr>
                        <a:t> + </a:t>
                      </a:r>
                      <a:r>
                        <a:rPr lang="en-US" sz="3100" baseline="0" dirty="0" err="1">
                          <a:latin typeface="Times" pitchFamily="2" charset="0"/>
                        </a:rPr>
                        <a:t>KasII</a:t>
                      </a:r>
                      <a:r>
                        <a:rPr lang="en-US" sz="3100" baseline="0" dirty="0">
                          <a:latin typeface="Times" pitchFamily="2" charset="0"/>
                        </a:rPr>
                        <a:t>)</a:t>
                      </a:r>
                      <a:endParaRPr lang="en-US" sz="3100" dirty="0">
                        <a:latin typeface="Times" pitchFamily="2" charset="0"/>
                      </a:endParaRPr>
                    </a:p>
                  </a:txBody>
                  <a:tcPr/>
                </a:tc>
                <a:extLst>
                  <a:ext uri="{0D108BD9-81ED-4DB2-BD59-A6C34878D82A}">
                    <a16:rowId xmlns:a16="http://schemas.microsoft.com/office/drawing/2014/main" val="1245944283"/>
                  </a:ext>
                </a:extLst>
              </a:tr>
            </a:tbl>
          </a:graphicData>
        </a:graphic>
      </p:graphicFrame>
      <p:sp>
        <p:nvSpPr>
          <p:cNvPr id="19" name="TextBox 18">
            <a:extLst>
              <a:ext uri="{FF2B5EF4-FFF2-40B4-BE49-F238E27FC236}">
                <a16:creationId xmlns:a16="http://schemas.microsoft.com/office/drawing/2014/main" id="{7F016B04-F767-5247-8297-EFA94B92EA64}"/>
              </a:ext>
            </a:extLst>
          </p:cNvPr>
          <p:cNvSpPr txBox="1"/>
          <p:nvPr/>
        </p:nvSpPr>
        <p:spPr>
          <a:xfrm>
            <a:off x="3478056" y="33919824"/>
            <a:ext cx="6008843" cy="569387"/>
          </a:xfrm>
          <a:prstGeom prst="rect">
            <a:avLst/>
          </a:prstGeom>
          <a:noFill/>
        </p:spPr>
        <p:txBody>
          <a:bodyPr wrap="square" rtlCol="0">
            <a:spAutoFit/>
          </a:bodyPr>
          <a:lstStyle/>
          <a:p>
            <a:r>
              <a:rPr lang="en-US" sz="3100" b="1" dirty="0">
                <a:latin typeface="Times" pitchFamily="2" charset="0"/>
              </a:rPr>
              <a:t>Table 1. Plant types in Experiment</a:t>
            </a:r>
          </a:p>
        </p:txBody>
      </p:sp>
      <p:pic>
        <p:nvPicPr>
          <p:cNvPr id="27" name="Picture 26" descr="Diagram&#10;&#10;Description automatically generated with medium confidence">
            <a:extLst>
              <a:ext uri="{FF2B5EF4-FFF2-40B4-BE49-F238E27FC236}">
                <a16:creationId xmlns:a16="http://schemas.microsoft.com/office/drawing/2014/main" id="{121BFD18-BE92-4D4F-B139-E5AF68FF610F}"/>
              </a:ext>
            </a:extLst>
          </p:cNvPr>
          <p:cNvPicPr>
            <a:picLocks noChangeAspect="1"/>
          </p:cNvPicPr>
          <p:nvPr/>
        </p:nvPicPr>
        <p:blipFill>
          <a:blip r:embed="rId4"/>
          <a:stretch>
            <a:fillRect/>
          </a:stretch>
        </p:blipFill>
        <p:spPr>
          <a:xfrm>
            <a:off x="11754019" y="12038712"/>
            <a:ext cx="9747502" cy="10072419"/>
          </a:xfrm>
          <a:prstGeom prst="rect">
            <a:avLst/>
          </a:prstGeom>
        </p:spPr>
      </p:pic>
    </p:spTree>
    <p:extLst>
      <p:ext uri="{BB962C8B-B14F-4D97-AF65-F5344CB8AC3E}">
        <p14:creationId xmlns:p14="http://schemas.microsoft.com/office/powerpoint/2010/main" val="17487723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4521</TotalTime>
  <Words>1186</Words>
  <Application>Microsoft Macintosh PowerPoint</Application>
  <PresentationFormat>Custom</PresentationFormat>
  <Paragraphs>77</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Times</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Slattery</dc:creator>
  <cp:lastModifiedBy>Pranav Palli</cp:lastModifiedBy>
  <cp:revision>64</cp:revision>
  <dcterms:created xsi:type="dcterms:W3CDTF">2019-03-05T16:02:29Z</dcterms:created>
  <dcterms:modified xsi:type="dcterms:W3CDTF">2021-07-16T15:58:25Z</dcterms:modified>
</cp:coreProperties>
</file>

<file path=docProps/thumbnail.jpeg>
</file>